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12192000" cy="6858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384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34928"/>
            <a:ext cx="10514330" cy="825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177800"/>
            <a:ext cx="5617210" cy="29238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5775"/>
              </a:lnSpc>
              <a:spcBef>
                <a:spcPts val="100"/>
              </a:spcBef>
            </a:pPr>
            <a:r>
              <a:rPr lang="ru-RU" sz="5250" b="1" spc="68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250" b="1" spc="680" dirty="0" smtClean="0">
                <a:latin typeface="Times New Roman" pitchFamily="18" charset="0"/>
                <a:cs typeface="Times New Roman" pitchFamily="18" charset="0"/>
              </a:rPr>
              <a:t>бновленный </a:t>
            </a:r>
            <a:r>
              <a:rPr sz="5250" b="1" spc="680" dirty="0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sz="5250" b="1" spc="117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sz="5250" b="1" spc="1015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5250" b="1" spc="72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5250" b="1" spc="5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5250" b="1" spc="-20" dirty="0">
                <a:latin typeface="Times New Roman" pitchFamily="18" charset="0"/>
                <a:cs typeface="Times New Roman" pitchFamily="18" charset="0"/>
              </a:rPr>
              <a:t>2021</a:t>
            </a:r>
            <a:endParaRPr sz="5250" dirty="0">
              <a:latin typeface="Times New Roman" pitchFamily="18" charset="0"/>
              <a:cs typeface="Times New Roman" pitchFamily="18" charset="0"/>
            </a:endParaRPr>
          </a:p>
          <a:p>
            <a:pPr marL="12700" marR="5080" algn="ctr">
              <a:lnSpc>
                <a:spcPts val="5250"/>
              </a:lnSpc>
              <a:spcBef>
                <a:spcPts val="525"/>
              </a:spcBef>
            </a:pPr>
            <a:r>
              <a:rPr sz="5250" b="1" spc="50" dirty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5250" b="1" spc="-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5250" b="1" spc="-10" dirty="0">
                <a:latin typeface="Times New Roman" pitchFamily="18" charset="0"/>
                <a:cs typeface="Times New Roman" pitchFamily="18" charset="0"/>
              </a:rPr>
              <a:t>начальной</a:t>
            </a:r>
            <a:r>
              <a:rPr sz="5250" b="1" spc="-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5250" b="1" spc="-5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5250" b="1" dirty="0">
                <a:latin typeface="Times New Roman" pitchFamily="18" charset="0"/>
                <a:cs typeface="Times New Roman" pitchFamily="18" charset="0"/>
              </a:rPr>
              <a:t>основной</a:t>
            </a:r>
            <a:r>
              <a:rPr sz="5250" b="1" spc="-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5250" b="1" spc="-10" dirty="0">
                <a:latin typeface="Times New Roman" pitchFamily="18" charset="0"/>
                <a:cs typeface="Times New Roman" pitchFamily="18" charset="0"/>
              </a:rPr>
              <a:t>школы</a:t>
            </a:r>
            <a:endParaRPr sz="52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4800600"/>
            <a:ext cx="5638800" cy="79252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algn="ctr">
              <a:lnSpc>
                <a:spcPts val="2930"/>
              </a:lnSpc>
              <a:spcBef>
                <a:spcPts val="380"/>
              </a:spcBef>
            </a:pPr>
            <a:r>
              <a:rPr lang="ru-RU" sz="2600" spc="315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2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сентября</a:t>
            </a:r>
            <a:r>
              <a:rPr sz="26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35" dirty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sz="26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 err="1">
                <a:latin typeface="Times New Roman" pitchFamily="18" charset="0"/>
                <a:cs typeface="Times New Roman" pitchFamily="18" charset="0"/>
              </a:rPr>
              <a:t>ученики</a:t>
            </a:r>
            <a:r>
              <a:rPr sz="26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100" dirty="0">
                <a:latin typeface="Times New Roman" pitchFamily="18" charset="0"/>
                <a:cs typeface="Times New Roman" pitchFamily="18" charset="0"/>
              </a:rPr>
              <a:t>будут</a:t>
            </a:r>
            <a:r>
              <a:rPr sz="26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10" dirty="0" err="1">
                <a:latin typeface="Times New Roman" pitchFamily="18" charset="0"/>
                <a:cs typeface="Times New Roman" pitchFamily="18" charset="0"/>
              </a:rPr>
              <a:t>обучаться</a:t>
            </a:r>
            <a:r>
              <a:rPr sz="2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 err="1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2600" spc="-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10" dirty="0">
                <a:latin typeface="Times New Roman" pitchFamily="18" charset="0"/>
                <a:cs typeface="Times New Roman" pitchFamily="18" charset="0"/>
              </a:rPr>
              <a:t>новым</a:t>
            </a:r>
            <a:r>
              <a:rPr sz="26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425" dirty="0">
                <a:latin typeface="Times New Roman" pitchFamily="18" charset="0"/>
                <a:cs typeface="Times New Roman" pitchFamily="18" charset="0"/>
              </a:rPr>
              <a:t>ФГОС</a:t>
            </a:r>
            <a:endParaRPr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95400"/>
            <a:ext cx="4572000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1295400"/>
            <a:ext cx="4808855" cy="2866169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700" marR="5080" algn="ctr">
              <a:lnSpc>
                <a:spcPts val="5250"/>
              </a:lnSpc>
              <a:spcBef>
                <a:spcPts val="1150"/>
              </a:spcBef>
            </a:pPr>
            <a:r>
              <a:rPr sz="5250" b="1" spc="100" dirty="0">
                <a:latin typeface="Times New Roman" pitchFamily="18" charset="0"/>
                <a:cs typeface="Times New Roman" pitchFamily="18" charset="0"/>
              </a:rPr>
              <a:t>Как</a:t>
            </a:r>
            <a:r>
              <a:rPr sz="5250" b="1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5250" b="1" spc="165" dirty="0">
                <a:latin typeface="Times New Roman" pitchFamily="18" charset="0"/>
                <a:cs typeface="Times New Roman" pitchFamily="18" charset="0"/>
              </a:rPr>
              <a:t>будут </a:t>
            </a:r>
            <a:r>
              <a:rPr sz="5250" b="1" spc="114" dirty="0">
                <a:latin typeface="Times New Roman" pitchFamily="18" charset="0"/>
                <a:cs typeface="Times New Roman" pitchFamily="18" charset="0"/>
              </a:rPr>
              <a:t>учиться</a:t>
            </a:r>
            <a:r>
              <a:rPr sz="5250" b="1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5250" b="1" spc="50" dirty="0">
                <a:latin typeface="Times New Roman" pitchFamily="18" charset="0"/>
                <a:cs typeface="Times New Roman" pitchFamily="18" charset="0"/>
              </a:rPr>
              <a:t>дети, </a:t>
            </a:r>
            <a:r>
              <a:rPr sz="5250" b="1" spc="-10" dirty="0">
                <a:latin typeface="Times New Roman" pitchFamily="18" charset="0"/>
                <a:cs typeface="Times New Roman" pitchFamily="18" charset="0"/>
              </a:rPr>
              <a:t>продолжающие обучение?</a:t>
            </a:r>
            <a:endParaRPr sz="52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67400" y="177780"/>
            <a:ext cx="5638799" cy="5222584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marL="12700" marR="5080">
              <a:lnSpc>
                <a:spcPts val="2930"/>
              </a:lnSpc>
              <a:spcBef>
                <a:spcPts val="1785"/>
              </a:spcBef>
            </a:pPr>
            <a:r>
              <a:rPr sz="2600" dirty="0" err="1" smtClean="0">
                <a:latin typeface="Times New Roman" pitchFamily="18" charset="0"/>
                <a:cs typeface="Times New Roman" pitchFamily="18" charset="0"/>
              </a:rPr>
              <a:t>Если</a:t>
            </a:r>
            <a:r>
              <a:rPr sz="26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70" dirty="0">
                <a:latin typeface="Times New Roman" pitchFamily="18" charset="0"/>
                <a:cs typeface="Times New Roman" pitchFamily="18" charset="0"/>
              </a:rPr>
              <a:t>хотите,</a:t>
            </a:r>
            <a:r>
              <a:rPr sz="26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чтобы</a:t>
            </a:r>
            <a:r>
              <a:rPr sz="26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ваш</a:t>
            </a:r>
            <a:r>
              <a:rPr sz="26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10" dirty="0"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быстрее</a:t>
            </a:r>
            <a:r>
              <a:rPr sz="26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25" dirty="0">
                <a:latin typeface="Times New Roman" pitchFamily="18" charset="0"/>
                <a:cs typeface="Times New Roman" pitchFamily="18" charset="0"/>
              </a:rPr>
              <a:t>влился</a:t>
            </a:r>
            <a:r>
              <a:rPr sz="2600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6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10" dirty="0">
                <a:latin typeface="Times New Roman" pitchFamily="18" charset="0"/>
                <a:cs typeface="Times New Roman" pitchFamily="18" charset="0"/>
              </a:rPr>
              <a:t>современные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стандарты</a:t>
            </a:r>
            <a:r>
              <a:rPr sz="2600" spc="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обучения</a:t>
            </a:r>
            <a:r>
              <a:rPr sz="2600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600" spc="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40" dirty="0">
                <a:latin typeface="Times New Roman" pitchFamily="18" charset="0"/>
                <a:cs typeface="Times New Roman" pitchFamily="18" charset="0"/>
              </a:rPr>
              <a:t>перешел</a:t>
            </a:r>
            <a:r>
              <a:rPr sz="26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25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новую</a:t>
            </a:r>
            <a:r>
              <a:rPr sz="2600" spc="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программу,</a:t>
            </a:r>
            <a:r>
              <a:rPr sz="2600" spc="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10" dirty="0">
                <a:latin typeface="Times New Roman" pitchFamily="18" charset="0"/>
                <a:cs typeface="Times New Roman" pitchFamily="18" charset="0"/>
              </a:rPr>
              <a:t>подпишите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согласие</a:t>
            </a:r>
            <a:r>
              <a:rPr sz="26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6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10" dirty="0" err="1">
                <a:latin typeface="Times New Roman" pitchFamily="18" charset="0"/>
                <a:cs typeface="Times New Roman" pitchFamily="18" charset="0"/>
              </a:rPr>
              <a:t>переход</a:t>
            </a:r>
            <a:r>
              <a:rPr sz="2600" spc="-1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spc="-1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 algn="ctr">
              <a:lnSpc>
                <a:spcPts val="2930"/>
              </a:lnSpc>
              <a:spcBef>
                <a:spcPts val="1785"/>
              </a:spcBef>
            </a:pPr>
            <a:r>
              <a:rPr lang="ru-RU" sz="2600" b="1" spc="-10" dirty="0" smtClean="0">
                <a:latin typeface="Times New Roman" pitchFamily="18" charset="0"/>
                <a:cs typeface="Times New Roman" pitchFamily="18" charset="0"/>
              </a:rPr>
              <a:t>Подробную информацию можно получить </a:t>
            </a:r>
          </a:p>
          <a:p>
            <a:pPr marL="12700" marR="5080">
              <a:lnSpc>
                <a:spcPts val="2930"/>
              </a:lnSpc>
              <a:spcBef>
                <a:spcPts val="1785"/>
              </a:spcBef>
            </a:pPr>
            <a:r>
              <a:rPr lang="ru-RU" sz="2600" spc="-1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600" spc="-10" dirty="0" smtClean="0">
                <a:latin typeface="Times New Roman" pitchFamily="18" charset="0"/>
                <a:cs typeface="Times New Roman" pitchFamily="18" charset="0"/>
              </a:rPr>
              <a:t>на сайте ОУ «ФГОС обновленный»</a:t>
            </a:r>
            <a:r>
              <a:rPr lang="en-US" sz="2600" spc="-1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600" spc="-1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ts val="2930"/>
              </a:lnSpc>
              <a:spcBef>
                <a:spcPts val="1785"/>
              </a:spcBef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-у своих классных руководителей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ts val="2930"/>
              </a:lnSpc>
              <a:spcBef>
                <a:spcPts val="1785"/>
              </a:spcBef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по телефону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+7 (3812) 615-481, 615-981</a:t>
            </a:r>
            <a:endParaRPr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3180"/>
            <a:ext cx="1511269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2776" y="1651000"/>
            <a:ext cx="5037455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0" b="1" spc="204" dirty="0">
                <a:solidFill>
                  <a:srgbClr val="E10000"/>
                </a:solidFill>
                <a:latin typeface="Calibri"/>
                <a:cs typeface="Calibri"/>
              </a:rPr>
              <a:t>Спасибо</a:t>
            </a:r>
            <a:endParaRPr sz="105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28800" y="3276600"/>
            <a:ext cx="7725409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0" b="1" spc="-10" dirty="0">
                <a:solidFill>
                  <a:srgbClr val="E10000"/>
                </a:solidFill>
                <a:latin typeface="Calibri"/>
                <a:cs typeface="Calibri"/>
              </a:rPr>
              <a:t>за</a:t>
            </a:r>
            <a:r>
              <a:rPr sz="10500" b="1" spc="-585" dirty="0">
                <a:solidFill>
                  <a:srgbClr val="E10000"/>
                </a:solidFill>
                <a:latin typeface="Calibri"/>
                <a:cs typeface="Calibri"/>
              </a:rPr>
              <a:t> </a:t>
            </a:r>
            <a:r>
              <a:rPr sz="10500" b="1" spc="-60" dirty="0">
                <a:solidFill>
                  <a:srgbClr val="E10000"/>
                </a:solidFill>
                <a:latin typeface="Calibri"/>
                <a:cs typeface="Calibri"/>
              </a:rPr>
              <a:t>внимание!</a:t>
            </a:r>
            <a:endParaRPr sz="105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362200"/>
            <a:ext cx="5461000" cy="2186496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700" marR="5080" algn="ctr">
              <a:lnSpc>
                <a:spcPts val="5250"/>
              </a:lnSpc>
              <a:spcBef>
                <a:spcPts val="1150"/>
              </a:spcBef>
            </a:pPr>
            <a:r>
              <a:rPr lang="ru-RU" sz="5250" b="1" spc="68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250" b="1" spc="680" dirty="0" smtClean="0">
                <a:latin typeface="Times New Roman" pitchFamily="18" charset="0"/>
                <a:cs typeface="Times New Roman" pitchFamily="18" charset="0"/>
              </a:rPr>
              <a:t>бновленные </a:t>
            </a:r>
            <a:r>
              <a:rPr sz="5250" b="1" spc="680" dirty="0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sz="5250" b="1" spc="117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sz="5250" b="1" spc="1015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sz="5250" b="1" spc="72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5250" b="1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250" b="1" spc="-2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250" b="1" spc="-20" dirty="0" smtClean="0">
                <a:latin typeface="Times New Roman" pitchFamily="18" charset="0"/>
                <a:cs typeface="Times New Roman" pitchFamily="18" charset="0"/>
              </a:rPr>
            </a:br>
            <a:r>
              <a:rPr sz="5250" b="1" spc="8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5250" b="1" dirty="0">
                <a:latin typeface="Times New Roman" pitchFamily="18" charset="0"/>
                <a:cs typeface="Times New Roman" pitchFamily="18" charset="0"/>
              </a:rPr>
              <a:t>2022</a:t>
            </a:r>
            <a:r>
              <a:rPr sz="5250" b="1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5250" b="1" spc="-20" dirty="0">
                <a:latin typeface="Times New Roman" pitchFamily="18" charset="0"/>
                <a:cs typeface="Times New Roman" pitchFamily="18" charset="0"/>
              </a:rPr>
              <a:t>года</a:t>
            </a:r>
            <a:endParaRPr sz="52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00800" y="914400"/>
            <a:ext cx="4958080" cy="4357603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930"/>
              </a:lnSpc>
              <a:spcBef>
                <a:spcPts val="380"/>
              </a:spcBef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sz="2600" dirty="0" err="1" smtClean="0">
                <a:latin typeface="Times New Roman" pitchFamily="18" charset="0"/>
                <a:cs typeface="Times New Roman" pitchFamily="18" charset="0"/>
              </a:rPr>
              <a:t>Мин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истерство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sz="2600" dirty="0" err="1" smtClean="0">
                <a:latin typeface="Times New Roman" pitchFamily="18" charset="0"/>
                <a:cs typeface="Times New Roman" pitchFamily="18" charset="0"/>
              </a:rPr>
              <a:t>росвещения</a:t>
            </a:r>
            <a:r>
              <a:rPr sz="2600" spc="-1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spc="-125" dirty="0" smtClean="0">
                <a:latin typeface="Times New Roman" pitchFamily="18" charset="0"/>
                <a:cs typeface="Times New Roman" pitchFamily="18" charset="0"/>
              </a:rPr>
              <a:t>РФ </a:t>
            </a:r>
            <a:r>
              <a:rPr sz="2600" spc="-10" dirty="0" err="1" smtClean="0">
                <a:latin typeface="Times New Roman" pitchFamily="18" charset="0"/>
                <a:cs typeface="Times New Roman" pitchFamily="18" charset="0"/>
              </a:rPr>
              <a:t>запретило</a:t>
            </a:r>
            <a:r>
              <a:rPr sz="2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принимать</a:t>
            </a:r>
            <a:r>
              <a:rPr sz="26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6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sz="26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2600" spc="-10" dirty="0">
                <a:latin typeface="Times New Roman" pitchFamily="18" charset="0"/>
                <a:cs typeface="Times New Roman" pitchFamily="18" charset="0"/>
              </a:rPr>
              <a:t> старым </a:t>
            </a:r>
            <a:r>
              <a:rPr sz="2600" spc="445" dirty="0">
                <a:latin typeface="Times New Roman" pitchFamily="18" charset="0"/>
                <a:cs typeface="Times New Roman" pitchFamily="18" charset="0"/>
              </a:rPr>
              <a:t>ФГОС</a:t>
            </a:r>
            <a:r>
              <a:rPr sz="2600" spc="-1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6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55" dirty="0">
                <a:latin typeface="Times New Roman" pitchFamily="18" charset="0"/>
                <a:cs typeface="Times New Roman" pitchFamily="18" charset="0"/>
              </a:rPr>
              <a:t>1-</a:t>
            </a:r>
            <a:r>
              <a:rPr sz="2600" spc="-125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26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6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55" dirty="0">
                <a:latin typeface="Times New Roman" pitchFamily="18" charset="0"/>
                <a:cs typeface="Times New Roman" pitchFamily="18" charset="0"/>
              </a:rPr>
              <a:t>5-</a:t>
            </a:r>
            <a:r>
              <a:rPr sz="2600" spc="-125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26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25" dirty="0">
                <a:latin typeface="Times New Roman" pitchFamily="18" charset="0"/>
                <a:cs typeface="Times New Roman" pitchFamily="18" charset="0"/>
              </a:rPr>
              <a:t>классы</a:t>
            </a:r>
            <a:r>
              <a:rPr sz="26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5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2600" spc="-10" dirty="0">
                <a:latin typeface="Times New Roman" pitchFamily="18" charset="0"/>
                <a:cs typeface="Times New Roman" pitchFamily="18" charset="0"/>
              </a:rPr>
              <a:t>2022/2023</a:t>
            </a:r>
            <a:r>
              <a:rPr sz="2600" spc="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учебного</a:t>
            </a:r>
            <a:r>
              <a:rPr sz="2600" spc="1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10" dirty="0">
                <a:latin typeface="Times New Roman" pitchFamily="18" charset="0"/>
                <a:cs typeface="Times New Roman" pitchFamily="18" charset="0"/>
              </a:rPr>
              <a:t>года.</a:t>
            </a:r>
            <a:endParaRPr sz="2600" dirty="0">
              <a:latin typeface="Times New Roman" pitchFamily="18" charset="0"/>
              <a:cs typeface="Times New Roman" pitchFamily="18" charset="0"/>
            </a:endParaRPr>
          </a:p>
          <a:p>
            <a:pPr marL="12700" marR="302895">
              <a:lnSpc>
                <a:spcPts val="2920"/>
              </a:lnSpc>
              <a:spcBef>
                <a:spcPts val="1710"/>
              </a:spcBef>
            </a:pPr>
            <a:r>
              <a:rPr lang="ru-RU" sz="2600" spc="9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sz="2600" spc="90" dirty="0" err="1" smtClean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sz="2600" spc="9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sz="26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которые</a:t>
            </a:r>
            <a:r>
              <a:rPr sz="26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6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100" dirty="0">
                <a:latin typeface="Times New Roman" pitchFamily="18" charset="0"/>
                <a:cs typeface="Times New Roman" pitchFamily="18" charset="0"/>
              </a:rPr>
              <a:t>этот</a:t>
            </a:r>
            <a:r>
              <a:rPr sz="26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10" dirty="0">
                <a:latin typeface="Times New Roman" pitchFamily="18" charset="0"/>
                <a:cs typeface="Times New Roman" pitchFamily="18" charset="0"/>
              </a:rPr>
              <a:t>момент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продолжают</a:t>
            </a:r>
            <a:r>
              <a:rPr sz="2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sz="2600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600" spc="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10" dirty="0">
                <a:latin typeface="Times New Roman" pitchFamily="18" charset="0"/>
                <a:cs typeface="Times New Roman" pitchFamily="18" charset="0"/>
              </a:rPr>
              <a:t>школе, </a:t>
            </a:r>
            <a:r>
              <a:rPr sz="2600" spc="-35" dirty="0">
                <a:latin typeface="Times New Roman" pitchFamily="18" charset="0"/>
                <a:cs typeface="Times New Roman" pitchFamily="18" charset="0"/>
              </a:rPr>
              <a:t>вправе</a:t>
            </a:r>
            <a:r>
              <a:rPr sz="26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продолжить</a:t>
            </a:r>
            <a:r>
              <a:rPr sz="2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sz="26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25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старым</a:t>
            </a:r>
            <a:r>
              <a:rPr sz="26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445" dirty="0">
                <a:latin typeface="Times New Roman" pitchFamily="18" charset="0"/>
                <a:cs typeface="Times New Roman" pitchFamily="18" charset="0"/>
              </a:rPr>
              <a:t>ФГОС</a:t>
            </a:r>
            <a:r>
              <a:rPr sz="26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sz="2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перейти</a:t>
            </a:r>
            <a:r>
              <a:rPr sz="26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25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6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10" dirty="0" err="1" smtClean="0">
                <a:latin typeface="Times New Roman" pitchFamily="18" charset="0"/>
                <a:cs typeface="Times New Roman" pitchFamily="18" charset="0"/>
              </a:rPr>
              <a:t>новые</a:t>
            </a:r>
            <a:r>
              <a:rPr lang="ru-RU" sz="2600" spc="-10" dirty="0" smtClean="0">
                <a:latin typeface="Times New Roman" pitchFamily="18" charset="0"/>
                <a:cs typeface="Times New Roman" pitchFamily="18" charset="0"/>
              </a:rPr>
              <a:t> (по заявлению родителей/законных представителей)</a:t>
            </a:r>
            <a:endParaRPr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" y="381000"/>
            <a:ext cx="2352040" cy="173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77800"/>
            <a:ext cx="11125200" cy="4905189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700" marR="491490" algn="ctr">
              <a:lnSpc>
                <a:spcPts val="5250"/>
              </a:lnSpc>
              <a:spcBef>
                <a:spcPts val="1150"/>
              </a:spcBef>
            </a:pPr>
            <a:r>
              <a:rPr sz="5250" b="1" spc="365" dirty="0">
                <a:solidFill>
                  <a:srgbClr val="E10000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sz="5250" b="1" spc="-160" dirty="0">
                <a:solidFill>
                  <a:srgbClr val="E1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5250" b="1" spc="-85" dirty="0">
                <a:solidFill>
                  <a:srgbClr val="E10000"/>
                </a:solidFill>
                <a:latin typeface="Times New Roman" pitchFamily="18" charset="0"/>
                <a:cs typeface="Times New Roman" pitchFamily="18" charset="0"/>
              </a:rPr>
              <a:t>же</a:t>
            </a:r>
            <a:r>
              <a:rPr sz="5250" b="1" spc="-165" dirty="0">
                <a:solidFill>
                  <a:srgbClr val="E1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5250" b="1" spc="130" dirty="0">
                <a:solidFill>
                  <a:srgbClr val="E10000"/>
                </a:solidFill>
                <a:latin typeface="Times New Roman" pitchFamily="18" charset="0"/>
                <a:cs typeface="Times New Roman" pitchFamily="18" charset="0"/>
              </a:rPr>
              <a:t>принесут</a:t>
            </a:r>
            <a:r>
              <a:rPr sz="5250" b="1" spc="-170" dirty="0">
                <a:solidFill>
                  <a:srgbClr val="E1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5250" b="1" spc="-60" dirty="0">
                <a:solidFill>
                  <a:srgbClr val="E10000"/>
                </a:solidFill>
                <a:latin typeface="Times New Roman" pitchFamily="18" charset="0"/>
                <a:cs typeface="Times New Roman" pitchFamily="18" charset="0"/>
              </a:rPr>
              <a:t>новые </a:t>
            </a:r>
            <a:r>
              <a:rPr sz="5250" b="1" spc="680" dirty="0">
                <a:solidFill>
                  <a:srgbClr val="E1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sz="5250" b="1" spc="1110" dirty="0">
                <a:solidFill>
                  <a:srgbClr val="E1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sz="5250" b="1" spc="1005" dirty="0">
                <a:solidFill>
                  <a:srgbClr val="E1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5250" b="1" spc="680" dirty="0">
                <a:solidFill>
                  <a:srgbClr val="E1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5250" b="1" spc="-85" dirty="0">
                <a:solidFill>
                  <a:srgbClr val="E1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sz="5250" dirty="0">
              <a:latin typeface="Times New Roman" pitchFamily="18" charset="0"/>
              <a:cs typeface="Times New Roman" pitchFamily="18" charset="0"/>
            </a:endParaRPr>
          </a:p>
          <a:p>
            <a:pPr marL="12700" marR="184150">
              <a:lnSpc>
                <a:spcPts val="5250"/>
              </a:lnSpc>
              <a:spcBef>
                <a:spcPts val="5250"/>
              </a:spcBef>
            </a:pPr>
            <a:r>
              <a:rPr lang="ru-RU" sz="5250" b="1" spc="185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sz="5250" b="1" spc="185" dirty="0" err="1" smtClean="0">
                <a:latin typeface="Times New Roman" pitchFamily="18" charset="0"/>
                <a:cs typeface="Times New Roman" pitchFamily="18" charset="0"/>
              </a:rPr>
              <a:t>Стандарты</a:t>
            </a:r>
            <a:r>
              <a:rPr sz="5250" b="1" spc="-1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5250" b="1" spc="-10" dirty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sz="5250" b="1" spc="155" dirty="0">
                <a:latin typeface="Times New Roman" pitchFamily="18" charset="0"/>
                <a:cs typeface="Times New Roman" pitchFamily="18" charset="0"/>
              </a:rPr>
              <a:t>стали</a:t>
            </a:r>
            <a:r>
              <a:rPr sz="5250" b="1" spc="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5250" b="1" dirty="0">
                <a:latin typeface="Times New Roman" pitchFamily="18" charset="0"/>
                <a:cs typeface="Times New Roman" pitchFamily="18" charset="0"/>
              </a:rPr>
              <a:t>конкретнее</a:t>
            </a:r>
            <a:r>
              <a:rPr sz="5250" b="1" spc="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5250" b="1" spc="-5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5250" b="1" spc="-10" dirty="0">
                <a:latin typeface="Times New Roman" pitchFamily="18" charset="0"/>
                <a:cs typeface="Times New Roman" pitchFamily="18" charset="0"/>
              </a:rPr>
              <a:t>единообразнее.</a:t>
            </a:r>
            <a:endParaRPr sz="5250" dirty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ts val="5250"/>
              </a:lnSpc>
              <a:spcBef>
                <a:spcPts val="5250"/>
              </a:spcBef>
            </a:pPr>
            <a:r>
              <a:rPr lang="ru-RU" sz="5250" b="1" spc="105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sz="5250" b="1" spc="105" dirty="0" err="1" smtClean="0">
                <a:latin typeface="Times New Roman" pitchFamily="18" charset="0"/>
                <a:cs typeface="Times New Roman" pitchFamily="18" charset="0"/>
              </a:rPr>
              <a:t>Учитывают</a:t>
            </a:r>
            <a:r>
              <a:rPr sz="5250" b="1" spc="-1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5250" b="1" spc="-50" dirty="0">
                <a:latin typeface="Times New Roman" pitchFamily="18" charset="0"/>
                <a:cs typeface="Times New Roman" pitchFamily="18" charset="0"/>
              </a:rPr>
              <a:t>современные </a:t>
            </a:r>
            <a:r>
              <a:rPr sz="5250" b="1" spc="-10" dirty="0">
                <a:latin typeface="Times New Roman" pitchFamily="18" charset="0"/>
                <a:cs typeface="Times New Roman" pitchFamily="18" charset="0"/>
              </a:rPr>
              <a:t>тенденции</a:t>
            </a:r>
            <a:r>
              <a:rPr sz="5250" b="1" spc="-10" dirty="0">
                <a:latin typeface="Calibri"/>
                <a:cs typeface="Calibri"/>
              </a:rPr>
              <a:t>.</a:t>
            </a:r>
            <a:endParaRPr sz="5250" dirty="0">
              <a:latin typeface="Calibri"/>
              <a:cs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4724400"/>
            <a:ext cx="2209800" cy="162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1295400"/>
            <a:ext cx="4227195" cy="2866169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700" marR="5080" algn="ctr">
              <a:lnSpc>
                <a:spcPts val="5250"/>
              </a:lnSpc>
              <a:spcBef>
                <a:spcPts val="1150"/>
              </a:spcBef>
            </a:pPr>
            <a:r>
              <a:rPr sz="5250" b="1" spc="85" dirty="0">
                <a:latin typeface="Times New Roman" pitchFamily="18" charset="0"/>
                <a:cs typeface="Times New Roman" pitchFamily="18" charset="0"/>
              </a:rPr>
              <a:t>Аудиторных </a:t>
            </a:r>
            <a:r>
              <a:rPr sz="5250" b="1" spc="80" dirty="0">
                <a:latin typeface="Times New Roman" pitchFamily="18" charset="0"/>
                <a:cs typeface="Times New Roman" pitchFamily="18" charset="0"/>
              </a:rPr>
              <a:t>занятий</a:t>
            </a:r>
            <a:r>
              <a:rPr sz="5250" b="1" spc="-1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5250" b="1" spc="120" dirty="0">
                <a:latin typeface="Times New Roman" pitchFamily="18" charset="0"/>
                <a:cs typeface="Times New Roman" pitchFamily="18" charset="0"/>
              </a:rPr>
              <a:t>стало </a:t>
            </a:r>
            <a:r>
              <a:rPr sz="5250" b="1" spc="-10" dirty="0">
                <a:latin typeface="Times New Roman" pitchFamily="18" charset="0"/>
                <a:cs typeface="Times New Roman" pitchFamily="18" charset="0"/>
              </a:rPr>
              <a:t>меньше</a:t>
            </a:r>
            <a:endParaRPr sz="52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64299" y="368395"/>
            <a:ext cx="4991100" cy="5755422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953135" algn="ctr">
              <a:lnSpc>
                <a:spcPts val="2930"/>
              </a:lnSpc>
              <a:spcBef>
                <a:spcPts val="380"/>
              </a:spcBef>
            </a:pPr>
            <a:r>
              <a:rPr sz="2600" b="1" dirty="0">
                <a:latin typeface="Times New Roman" pitchFamily="18" charset="0"/>
                <a:cs typeface="Times New Roman" pitchFamily="18" charset="0"/>
              </a:rPr>
              <a:t>Новый</a:t>
            </a:r>
            <a:r>
              <a:rPr sz="2600" b="1" spc="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spc="60" dirty="0">
                <a:latin typeface="Times New Roman" pitchFamily="18" charset="0"/>
                <a:cs typeface="Times New Roman" pitchFamily="18" charset="0"/>
              </a:rPr>
              <a:t>стандарт</a:t>
            </a:r>
            <a:r>
              <a:rPr sz="2600" b="1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spc="-10" dirty="0">
                <a:latin typeface="Times New Roman" pitchFamily="18" charset="0"/>
                <a:cs typeface="Times New Roman" pitchFamily="18" charset="0"/>
              </a:rPr>
              <a:t>снизил </a:t>
            </a:r>
            <a:r>
              <a:rPr sz="2600" b="1" spc="-35" dirty="0">
                <a:latin typeface="Times New Roman" pitchFamily="18" charset="0"/>
                <a:cs typeface="Times New Roman" pitchFamily="18" charset="0"/>
              </a:rPr>
              <a:t>максимальный </a:t>
            </a:r>
            <a:r>
              <a:rPr sz="2600" b="1" spc="-30" dirty="0">
                <a:latin typeface="Times New Roman" pitchFamily="18" charset="0"/>
                <a:cs typeface="Times New Roman" pitchFamily="18" charset="0"/>
              </a:rPr>
              <a:t>предел</a:t>
            </a:r>
            <a:r>
              <a:rPr sz="2600" b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spc="-10" dirty="0">
                <a:latin typeface="Times New Roman" pitchFamily="18" charset="0"/>
                <a:cs typeface="Times New Roman" pitchFamily="18" charset="0"/>
              </a:rPr>
              <a:t>часов </a:t>
            </a:r>
            <a:r>
              <a:rPr sz="2600" b="1" dirty="0">
                <a:latin typeface="Times New Roman" pitchFamily="18" charset="0"/>
                <a:cs typeface="Times New Roman" pitchFamily="18" charset="0"/>
              </a:rPr>
              <a:t>аудиторной</a:t>
            </a:r>
            <a:r>
              <a:rPr sz="2600" b="1" spc="3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spc="-10" dirty="0">
                <a:latin typeface="Times New Roman" pitchFamily="18" charset="0"/>
                <a:cs typeface="Times New Roman" pitchFamily="18" charset="0"/>
              </a:rPr>
              <a:t>нагрузки:</a:t>
            </a:r>
            <a:endParaRPr sz="2600" b="1" dirty="0">
              <a:latin typeface="Times New Roman" pitchFamily="18" charset="0"/>
              <a:cs typeface="Times New Roman" pitchFamily="18" charset="0"/>
            </a:endParaRPr>
          </a:p>
          <a:p>
            <a:pPr marL="12700" marR="563880">
              <a:lnSpc>
                <a:spcPts val="2930"/>
              </a:lnSpc>
              <a:spcBef>
                <a:spcPts val="1710"/>
              </a:spcBef>
            </a:pPr>
            <a:r>
              <a:rPr sz="2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26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35" dirty="0">
                <a:latin typeface="Times New Roman" pitchFamily="18" charset="0"/>
                <a:cs typeface="Times New Roman" pitchFamily="18" charset="0"/>
              </a:rPr>
              <a:t>3345</a:t>
            </a:r>
            <a:r>
              <a:rPr sz="26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sz="2600" spc="-35" dirty="0">
                <a:latin typeface="Times New Roman" pitchFamily="18" charset="0"/>
                <a:cs typeface="Times New Roman" pitchFamily="18" charset="0"/>
              </a:rPr>
              <a:t> 3190</a:t>
            </a:r>
            <a:r>
              <a:rPr sz="26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335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6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26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10" dirty="0">
                <a:latin typeface="Times New Roman" pitchFamily="18" charset="0"/>
                <a:cs typeface="Times New Roman" pitchFamily="18" charset="0"/>
              </a:rPr>
              <a:t>начальной школы;</a:t>
            </a:r>
            <a:endParaRPr sz="2600" dirty="0">
              <a:latin typeface="Times New Roman" pitchFamily="18" charset="0"/>
              <a:cs typeface="Times New Roman" pitchFamily="18" charset="0"/>
            </a:endParaRPr>
          </a:p>
          <a:p>
            <a:pPr marL="12700" marR="668655">
              <a:lnSpc>
                <a:spcPts val="2930"/>
              </a:lnSpc>
              <a:spcBef>
                <a:spcPts val="1714"/>
              </a:spcBef>
            </a:pPr>
            <a:r>
              <a:rPr sz="2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26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35" dirty="0">
                <a:latin typeface="Times New Roman" pitchFamily="18" charset="0"/>
                <a:cs typeface="Times New Roman" pitchFamily="18" charset="0"/>
              </a:rPr>
              <a:t>6020</a:t>
            </a:r>
            <a:r>
              <a:rPr sz="26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sz="2600" spc="-35" dirty="0">
                <a:latin typeface="Times New Roman" pitchFamily="18" charset="0"/>
                <a:cs typeface="Times New Roman" pitchFamily="18" charset="0"/>
              </a:rPr>
              <a:t> 5549</a:t>
            </a:r>
            <a:r>
              <a:rPr sz="26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335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6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26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10" dirty="0">
                <a:latin typeface="Times New Roman" pitchFamily="18" charset="0"/>
                <a:cs typeface="Times New Roman" pitchFamily="18" charset="0"/>
              </a:rPr>
              <a:t>основной школы.</a:t>
            </a:r>
            <a:endParaRPr sz="2600" dirty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ts val="2930"/>
              </a:lnSpc>
              <a:spcBef>
                <a:spcPts val="1714"/>
              </a:spcBef>
            </a:pPr>
            <a:r>
              <a:rPr sz="2600" spc="160" dirty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sz="2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значит,</a:t>
            </a:r>
            <a:r>
              <a:rPr sz="26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55" dirty="0">
                <a:latin typeface="Times New Roman" pitchFamily="18" charset="0"/>
                <a:cs typeface="Times New Roman" pitchFamily="18" charset="0"/>
              </a:rPr>
              <a:t>что</a:t>
            </a:r>
            <a:r>
              <a:rPr sz="2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8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sz="26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10" dirty="0">
                <a:latin typeface="Times New Roman" pitchFamily="18" charset="0"/>
                <a:cs typeface="Times New Roman" pitchFamily="18" charset="0"/>
              </a:rPr>
              <a:t>школьника</a:t>
            </a:r>
            <a:r>
              <a:rPr sz="2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40" dirty="0">
                <a:latin typeface="Times New Roman" pitchFamily="18" charset="0"/>
                <a:cs typeface="Times New Roman" pitchFamily="18" charset="0"/>
              </a:rPr>
              <a:t>будет </a:t>
            </a:r>
            <a:r>
              <a:rPr sz="2600" spc="-40" dirty="0">
                <a:latin typeface="Times New Roman" pitchFamily="18" charset="0"/>
                <a:cs typeface="Times New Roman" pitchFamily="18" charset="0"/>
              </a:rPr>
              <a:t>меньше</a:t>
            </a:r>
            <a:r>
              <a:rPr sz="26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6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2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sz="2600" spc="-1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урока</a:t>
            </a:r>
            <a:r>
              <a:rPr sz="26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6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10" dirty="0">
                <a:latin typeface="Times New Roman" pitchFamily="18" charset="0"/>
                <a:cs typeface="Times New Roman" pitchFamily="18" charset="0"/>
              </a:rPr>
              <a:t>неделю.</a:t>
            </a:r>
            <a:endParaRPr sz="2600" dirty="0">
              <a:latin typeface="Times New Roman" pitchFamily="18" charset="0"/>
              <a:cs typeface="Times New Roman" pitchFamily="18" charset="0"/>
            </a:endParaRPr>
          </a:p>
          <a:p>
            <a:pPr marL="12700" marR="570865" algn="ctr">
              <a:lnSpc>
                <a:spcPts val="2930"/>
              </a:lnSpc>
              <a:spcBef>
                <a:spcPts val="1714"/>
              </a:spcBef>
            </a:pPr>
            <a:r>
              <a:rPr sz="2600" b="1" spc="170" dirty="0">
                <a:latin typeface="Times New Roman" pitchFamily="18" charset="0"/>
                <a:cs typeface="Times New Roman" pitchFamily="18" charset="0"/>
              </a:rPr>
              <a:t>Но</a:t>
            </a:r>
            <a:r>
              <a:rPr sz="2600" b="1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spc="50" dirty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sz="2600" b="1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dirty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sz="2600" b="1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dirty="0">
                <a:latin typeface="Times New Roman" pitchFamily="18" charset="0"/>
                <a:cs typeface="Times New Roman" pitchFamily="18" charset="0"/>
              </a:rPr>
              <a:t>скажется</a:t>
            </a:r>
            <a:r>
              <a:rPr sz="2600" b="1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600" b="1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b="1" spc="-10" dirty="0">
                <a:latin typeface="Times New Roman" pitchFamily="18" charset="0"/>
                <a:cs typeface="Times New Roman" pitchFamily="18" charset="0"/>
              </a:rPr>
              <a:t>качестве обучения!</a:t>
            </a:r>
            <a:endParaRPr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0"/>
            <a:ext cx="1828800" cy="134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1981200"/>
            <a:ext cx="5150485" cy="2866169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700" marR="5080" algn="ctr">
              <a:lnSpc>
                <a:spcPts val="5250"/>
              </a:lnSpc>
              <a:spcBef>
                <a:spcPts val="1150"/>
              </a:spcBef>
            </a:pPr>
            <a:r>
              <a:rPr sz="5250" b="1" spc="70" dirty="0">
                <a:latin typeface="Times New Roman" pitchFamily="18" charset="0"/>
                <a:cs typeface="Times New Roman" pitchFamily="18" charset="0"/>
              </a:rPr>
              <a:t>Сделали</a:t>
            </a:r>
            <a:r>
              <a:rPr sz="5250" b="1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5250" b="1" spc="120" dirty="0">
                <a:latin typeface="Times New Roman" pitchFamily="18" charset="0"/>
                <a:cs typeface="Times New Roman" pitchFamily="18" charset="0"/>
              </a:rPr>
              <a:t>ставку </a:t>
            </a:r>
            <a:r>
              <a:rPr sz="5250" b="1" spc="-25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5250" b="1" spc="65" dirty="0">
                <a:latin typeface="Times New Roman" pitchFamily="18" charset="0"/>
                <a:cs typeface="Times New Roman" pitchFamily="18" charset="0"/>
              </a:rPr>
              <a:t>вариативность </a:t>
            </a:r>
            <a:r>
              <a:rPr sz="5250" b="1" spc="-10" dirty="0">
                <a:latin typeface="Times New Roman" pitchFamily="18" charset="0"/>
                <a:cs typeface="Times New Roman" pitchFamily="18" charset="0"/>
              </a:rPr>
              <a:t>программ</a:t>
            </a:r>
            <a:endParaRPr sz="52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69379" y="914400"/>
            <a:ext cx="5166360" cy="340862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930"/>
              </a:lnSpc>
              <a:spcBef>
                <a:spcPts val="380"/>
              </a:spcBef>
            </a:pPr>
            <a:r>
              <a:rPr sz="2600" spc="-20" dirty="0">
                <a:latin typeface="Times New Roman" pitchFamily="18" charset="0"/>
                <a:cs typeface="Times New Roman" pitchFamily="18" charset="0"/>
              </a:rPr>
              <a:t>Теперь</a:t>
            </a:r>
            <a:r>
              <a:rPr sz="2600" spc="-1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школа</a:t>
            </a:r>
            <a:r>
              <a:rPr sz="26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обязана</a:t>
            </a:r>
            <a:r>
              <a:rPr sz="2600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40" dirty="0">
                <a:latin typeface="Times New Roman" pitchFamily="18" charset="0"/>
                <a:cs typeface="Times New Roman" pitchFamily="18" charset="0"/>
              </a:rPr>
              <a:t>еще</a:t>
            </a:r>
            <a:r>
              <a:rPr sz="2600" spc="-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10" dirty="0">
                <a:latin typeface="Times New Roman" pitchFamily="18" charset="0"/>
                <a:cs typeface="Times New Roman" pitchFamily="18" charset="0"/>
              </a:rPr>
              <a:t>больше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индивидуализировать</a:t>
            </a:r>
            <a:r>
              <a:rPr sz="26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программу,</a:t>
            </a:r>
            <a:r>
              <a:rPr sz="26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5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2600" spc="55" dirty="0">
                <a:latin typeface="Times New Roman" pitchFamily="18" charset="0"/>
                <a:cs typeface="Times New Roman" pitchFamily="18" charset="0"/>
              </a:rPr>
              <a:t>том</a:t>
            </a:r>
            <a:r>
              <a:rPr sz="26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10" dirty="0">
                <a:latin typeface="Times New Roman" pitchFamily="18" charset="0"/>
                <a:cs typeface="Times New Roman" pitchFamily="18" charset="0"/>
              </a:rPr>
              <a:t>числе:</a:t>
            </a:r>
            <a:endParaRPr sz="2600" dirty="0">
              <a:latin typeface="Times New Roman" pitchFamily="18" charset="0"/>
              <a:cs typeface="Times New Roman" pitchFamily="18" charset="0"/>
            </a:endParaRPr>
          </a:p>
          <a:p>
            <a:pPr marL="193675" indent="-180975">
              <a:lnSpc>
                <a:spcPts val="2750"/>
              </a:lnSpc>
              <a:buChar char="-"/>
              <a:tabLst>
                <a:tab pos="193675" algn="l"/>
              </a:tabLst>
            </a:pPr>
            <a:r>
              <a:rPr sz="2600" dirty="0">
                <a:latin typeface="Times New Roman" pitchFamily="18" charset="0"/>
                <a:cs typeface="Times New Roman" pitchFamily="18" charset="0"/>
              </a:rPr>
              <a:t>вводить</a:t>
            </a:r>
            <a:r>
              <a:rPr sz="2600" spc="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углубленное</a:t>
            </a:r>
            <a:r>
              <a:rPr sz="2600" spc="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10" dirty="0">
                <a:latin typeface="Times New Roman" pitchFamily="18" charset="0"/>
                <a:cs typeface="Times New Roman" pitchFamily="18" charset="0"/>
              </a:rPr>
              <a:t>изучение</a:t>
            </a:r>
            <a:endParaRPr sz="26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ts val="2925"/>
              </a:lnSpc>
            </a:pPr>
            <a:r>
              <a:rPr sz="2600" spc="-10" dirty="0">
                <a:latin typeface="Times New Roman" pitchFamily="18" charset="0"/>
                <a:cs typeface="Times New Roman" pitchFamily="18" charset="0"/>
              </a:rPr>
              <a:t>предметов;</a:t>
            </a:r>
            <a:endParaRPr sz="2600" dirty="0">
              <a:latin typeface="Times New Roman" pitchFamily="18" charset="0"/>
              <a:cs typeface="Times New Roman" pitchFamily="18" charset="0"/>
            </a:endParaRPr>
          </a:p>
          <a:p>
            <a:pPr marL="12700" marR="152400">
              <a:lnSpc>
                <a:spcPts val="2930"/>
              </a:lnSpc>
              <a:spcBef>
                <a:spcPts val="155"/>
              </a:spcBef>
              <a:buChar char="-"/>
              <a:tabLst>
                <a:tab pos="193675" algn="l"/>
              </a:tabLst>
            </a:pPr>
            <a:r>
              <a:rPr sz="2600" dirty="0">
                <a:latin typeface="Times New Roman" pitchFamily="18" charset="0"/>
                <a:cs typeface="Times New Roman" pitchFamily="18" charset="0"/>
              </a:rPr>
              <a:t>комбинировать</a:t>
            </a:r>
            <a:r>
              <a:rPr sz="26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10" dirty="0">
                <a:latin typeface="Times New Roman" pitchFamily="18" charset="0"/>
                <a:cs typeface="Times New Roman" pitchFamily="18" charset="0"/>
              </a:rPr>
              <a:t>предметы,</a:t>
            </a:r>
            <a:r>
              <a:rPr sz="26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10" dirty="0">
                <a:latin typeface="Times New Roman" pitchFamily="18" charset="0"/>
                <a:cs typeface="Times New Roman" pitchFamily="18" charset="0"/>
              </a:rPr>
              <a:t>курсы, модули;</a:t>
            </a:r>
            <a:endParaRPr sz="2600" dirty="0">
              <a:latin typeface="Times New Roman" pitchFamily="18" charset="0"/>
              <a:cs typeface="Times New Roman" pitchFamily="18" charset="0"/>
            </a:endParaRPr>
          </a:p>
          <a:p>
            <a:pPr marL="193675" indent="-180975">
              <a:lnSpc>
                <a:spcPts val="2755"/>
              </a:lnSpc>
              <a:buChar char="-"/>
              <a:tabLst>
                <a:tab pos="193675" algn="l"/>
              </a:tabLst>
            </a:pPr>
            <a:r>
              <a:rPr sz="2600" dirty="0">
                <a:latin typeface="Times New Roman" pitchFamily="18" charset="0"/>
                <a:cs typeface="Times New Roman" pitchFamily="18" charset="0"/>
              </a:rPr>
              <a:t>разрабатывать</a:t>
            </a:r>
            <a:r>
              <a:rPr sz="26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10" dirty="0">
                <a:latin typeface="Times New Roman" pitchFamily="18" charset="0"/>
                <a:cs typeface="Times New Roman" pitchFamily="18" charset="0"/>
              </a:rPr>
              <a:t>индивидуальные</a:t>
            </a:r>
            <a:endParaRPr sz="26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ts val="3020"/>
              </a:lnSpc>
            </a:pPr>
            <a:r>
              <a:rPr sz="2600" spc="-10" dirty="0">
                <a:latin typeface="Times New Roman" pitchFamily="18" charset="0"/>
                <a:cs typeface="Times New Roman" pitchFamily="18" charset="0"/>
              </a:rPr>
              <a:t>учебные</a:t>
            </a:r>
            <a:r>
              <a:rPr sz="2600" spc="-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10" dirty="0" err="1">
                <a:latin typeface="Times New Roman" pitchFamily="18" charset="0"/>
                <a:cs typeface="Times New Roman" pitchFamily="18" charset="0"/>
              </a:rPr>
              <a:t>планы</a:t>
            </a:r>
            <a:r>
              <a:rPr sz="2600" spc="-1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806"/>
            <a:ext cx="2206625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1676400"/>
            <a:ext cx="4927600" cy="3545842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700" marR="5080" algn="ctr">
              <a:lnSpc>
                <a:spcPts val="5250"/>
              </a:lnSpc>
              <a:spcBef>
                <a:spcPts val="1150"/>
              </a:spcBef>
            </a:pPr>
            <a:r>
              <a:rPr sz="5250" b="1" spc="-20" dirty="0">
                <a:latin typeface="Times New Roman" pitchFamily="18" charset="0"/>
                <a:cs typeface="Times New Roman" pitchFamily="18" charset="0"/>
              </a:rPr>
              <a:t>Родной</a:t>
            </a:r>
            <a:r>
              <a:rPr sz="5250" b="1" spc="-2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5250" b="1" dirty="0">
                <a:latin typeface="Times New Roman" pitchFamily="18" charset="0"/>
                <a:cs typeface="Times New Roman" pitchFamily="18" charset="0"/>
              </a:rPr>
              <a:t>язык</a:t>
            </a:r>
            <a:r>
              <a:rPr sz="5250" b="1" spc="-2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5250" b="1" spc="-5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5250" b="1" spc="85" dirty="0">
                <a:latin typeface="Times New Roman" pitchFamily="18" charset="0"/>
                <a:cs typeface="Times New Roman" pitchFamily="18" charset="0"/>
              </a:rPr>
              <a:t>второй </a:t>
            </a:r>
            <a:r>
              <a:rPr sz="5250" b="1" spc="55" dirty="0">
                <a:latin typeface="Times New Roman" pitchFamily="18" charset="0"/>
                <a:cs typeface="Times New Roman" pitchFamily="18" charset="0"/>
              </a:rPr>
              <a:t>иностранный </a:t>
            </a:r>
            <a:r>
              <a:rPr sz="5250" b="1" dirty="0">
                <a:latin typeface="Times New Roman" pitchFamily="18" charset="0"/>
                <a:cs typeface="Times New Roman" pitchFamily="18" charset="0"/>
              </a:rPr>
              <a:t>уже</a:t>
            </a:r>
            <a:r>
              <a:rPr sz="5250" b="1" spc="-25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5250" b="1" spc="-25" dirty="0">
                <a:latin typeface="Times New Roman" pitchFamily="18" charset="0"/>
                <a:cs typeface="Times New Roman" pitchFamily="18" charset="0"/>
              </a:rPr>
              <a:t>не</a:t>
            </a:r>
            <a:endParaRPr sz="5250" dirty="0"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ts val="5250"/>
              </a:lnSpc>
            </a:pPr>
            <a:r>
              <a:rPr sz="5250" b="1" spc="75" dirty="0">
                <a:latin typeface="Times New Roman" pitchFamily="18" charset="0"/>
                <a:cs typeface="Times New Roman" pitchFamily="18" charset="0"/>
              </a:rPr>
              <a:t>«обязаловка»</a:t>
            </a:r>
            <a:endParaRPr sz="52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64298" y="1371600"/>
            <a:ext cx="5422901" cy="44146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3025"/>
              </a:lnSpc>
              <a:spcBef>
                <a:spcPts val="125"/>
              </a:spcBef>
            </a:pPr>
            <a:r>
              <a:rPr sz="2600" dirty="0">
                <a:latin typeface="Times New Roman" pitchFamily="18" charset="0"/>
                <a:cs typeface="Times New Roman" pitchFamily="18" charset="0"/>
              </a:rPr>
              <a:t>Предметы</a:t>
            </a:r>
            <a:r>
              <a:rPr sz="2600" spc="2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40" dirty="0">
                <a:latin typeface="Times New Roman" pitchFamily="18" charset="0"/>
                <a:cs typeface="Times New Roman" pitchFamily="18" charset="0"/>
              </a:rPr>
              <a:t>«Родной</a:t>
            </a:r>
            <a:endParaRPr sz="2600" dirty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ts val="2930"/>
              </a:lnSpc>
              <a:spcBef>
                <a:spcPts val="155"/>
              </a:spcBef>
            </a:pPr>
            <a:r>
              <a:rPr sz="2600" dirty="0">
                <a:latin typeface="Times New Roman" pitchFamily="18" charset="0"/>
                <a:cs typeface="Times New Roman" pitchFamily="18" charset="0"/>
              </a:rPr>
              <a:t>язык»,</a:t>
            </a:r>
            <a:r>
              <a:rPr sz="2600"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65" dirty="0">
                <a:latin typeface="Times New Roman" pitchFamily="18" charset="0"/>
                <a:cs typeface="Times New Roman" pitchFamily="18" charset="0"/>
              </a:rPr>
              <a:t>«Литературное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 чтение </a:t>
            </a:r>
            <a:r>
              <a:rPr sz="2600" spc="-25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родном</a:t>
            </a:r>
            <a:r>
              <a:rPr sz="26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языке»,</a:t>
            </a:r>
            <a:r>
              <a:rPr sz="26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10" dirty="0">
                <a:latin typeface="Times New Roman" pitchFamily="18" charset="0"/>
                <a:cs typeface="Times New Roman" pitchFamily="18" charset="0"/>
              </a:rPr>
              <a:t>«Родная </a:t>
            </a:r>
            <a:r>
              <a:rPr sz="2600" spc="55" dirty="0">
                <a:latin typeface="Times New Roman" pitchFamily="18" charset="0"/>
                <a:cs typeface="Times New Roman" pitchFamily="18" charset="0"/>
              </a:rPr>
              <a:t>литература»,</a:t>
            </a:r>
            <a:r>
              <a:rPr sz="26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85" dirty="0">
                <a:latin typeface="Times New Roman" pitchFamily="18" charset="0"/>
                <a:cs typeface="Times New Roman" pitchFamily="18" charset="0"/>
              </a:rPr>
              <a:t>«Второй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иностранный</a:t>
            </a:r>
            <a:r>
              <a:rPr sz="2600" spc="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язык»</a:t>
            </a:r>
            <a:r>
              <a:rPr sz="2600" spc="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10" dirty="0">
                <a:latin typeface="Times New Roman" pitchFamily="18" charset="0"/>
                <a:cs typeface="Times New Roman" pitchFamily="18" charset="0"/>
              </a:rPr>
              <a:t>теперь</a:t>
            </a:r>
            <a:r>
              <a:rPr sz="2600" spc="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10" dirty="0"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вводить,</a:t>
            </a:r>
            <a:r>
              <a:rPr sz="26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20" dirty="0" err="1" smtClean="0">
                <a:latin typeface="Times New Roman" pitchFamily="18" charset="0"/>
                <a:cs typeface="Times New Roman" pitchFamily="18" charset="0"/>
              </a:rPr>
              <a:t>если</a:t>
            </a:r>
            <a:r>
              <a:rPr lang="en-US" sz="2600" spc="-2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2700" marR="5080">
              <a:lnSpc>
                <a:spcPts val="2930"/>
              </a:lnSpc>
              <a:spcBef>
                <a:spcPts val="155"/>
              </a:spcBef>
            </a:pPr>
            <a:r>
              <a:rPr sz="2600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pc="-3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600" spc="-3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sz="2600" dirty="0" err="1" smtClean="0">
                <a:latin typeface="Times New Roman" pitchFamily="18" charset="0"/>
                <a:cs typeface="Times New Roman" pitchFamily="18" charset="0"/>
              </a:rPr>
              <a:t>есть</a:t>
            </a:r>
            <a:r>
              <a:rPr sz="2600" spc="-6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10" dirty="0" err="1" smtClean="0">
                <a:latin typeface="Times New Roman" pitchFamily="18" charset="0"/>
                <a:cs typeface="Times New Roman" pitchFamily="18" charset="0"/>
              </a:rPr>
              <a:t>заявление</a:t>
            </a:r>
            <a:r>
              <a:rPr lang="ru-RU" sz="2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 err="1" smtClean="0">
                <a:latin typeface="Times New Roman" pitchFamily="18" charset="0"/>
                <a:cs typeface="Times New Roman" pitchFamily="18" charset="0"/>
              </a:rPr>
              <a:t>родителей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/законных представителей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ts val="2930"/>
              </a:lnSpc>
              <a:spcBef>
                <a:spcPts val="155"/>
              </a:spcBef>
            </a:pPr>
            <a:r>
              <a:rPr sz="2600" spc="-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sz="2600" spc="-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 err="1">
                <a:latin typeface="Times New Roman" pitchFamily="18" charset="0"/>
                <a:cs typeface="Times New Roman" pitchFamily="18" charset="0"/>
              </a:rPr>
              <a:t>ресурсы</a:t>
            </a:r>
            <a:r>
              <a:rPr sz="26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8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600" spc="80" dirty="0" smtClean="0">
                <a:latin typeface="Times New Roman" pitchFamily="18" charset="0"/>
                <a:cs typeface="Times New Roman" pitchFamily="18" charset="0"/>
              </a:rPr>
              <a:t> образовательной организации</a:t>
            </a:r>
            <a:r>
              <a:rPr sz="2600" spc="-1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2600" dirty="0">
              <a:latin typeface="Times New Roman" pitchFamily="18" charset="0"/>
              <a:cs typeface="Times New Roman" pitchFamily="18" charset="0"/>
            </a:endParaRPr>
          </a:p>
          <a:p>
            <a:pPr marL="12700" marR="215265">
              <a:lnSpc>
                <a:spcPts val="2930"/>
              </a:lnSpc>
              <a:spcBef>
                <a:spcPts val="1695"/>
              </a:spcBef>
            </a:pPr>
            <a:r>
              <a:rPr sz="2600" dirty="0">
                <a:latin typeface="Times New Roman" pitchFamily="18" charset="0"/>
                <a:cs typeface="Times New Roman" pitchFamily="18" charset="0"/>
              </a:rPr>
              <a:t>Язык</a:t>
            </a:r>
            <a:r>
              <a:rPr sz="26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надо</a:t>
            </a:r>
            <a:r>
              <a:rPr sz="26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выбрать</a:t>
            </a:r>
            <a:r>
              <a:rPr sz="26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sz="26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10" dirty="0">
                <a:latin typeface="Times New Roman" pitchFamily="18" charset="0"/>
                <a:cs typeface="Times New Roman" pitchFamily="18" charset="0"/>
              </a:rPr>
              <a:t>школьного перечня.</a:t>
            </a:r>
            <a:endParaRPr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2206625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2060993"/>
            <a:ext cx="6019800" cy="2873992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700" marR="5080" algn="ctr">
              <a:lnSpc>
                <a:spcPts val="5250"/>
              </a:lnSpc>
              <a:spcBef>
                <a:spcPts val="1150"/>
              </a:spcBef>
            </a:pPr>
            <a:r>
              <a:rPr lang="ru-RU" sz="5250" b="1" spc="45" dirty="0" smtClean="0">
                <a:latin typeface="Times New Roman" pitchFamily="18" charset="0"/>
                <a:cs typeface="Times New Roman" pitchFamily="18" charset="0"/>
              </a:rPr>
              <a:t>Конкретизировали </a:t>
            </a:r>
            <a:r>
              <a:rPr sz="5250" b="1" spc="45" dirty="0" err="1" smtClean="0">
                <a:latin typeface="Times New Roman" pitchFamily="18" charset="0"/>
                <a:cs typeface="Times New Roman" pitchFamily="18" charset="0"/>
              </a:rPr>
              <a:t>требования</a:t>
            </a:r>
            <a:r>
              <a:rPr sz="5250" b="1" spc="-1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5250" b="1" dirty="0">
                <a:latin typeface="Times New Roman" pitchFamily="18" charset="0"/>
                <a:cs typeface="Times New Roman" pitchFamily="18" charset="0"/>
              </a:rPr>
              <a:t>к итоговым</a:t>
            </a:r>
            <a:r>
              <a:rPr sz="5250" b="1" spc="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5250" b="1" spc="-20" dirty="0">
                <a:latin typeface="Times New Roman" pitchFamily="18" charset="0"/>
                <a:cs typeface="Times New Roman" pitchFamily="18" charset="0"/>
              </a:rPr>
              <a:t>знаниям </a:t>
            </a:r>
            <a:r>
              <a:rPr sz="5250" b="1" spc="-10" dirty="0">
                <a:latin typeface="Times New Roman" pitchFamily="18" charset="0"/>
                <a:cs typeface="Times New Roman" pitchFamily="18" charset="0"/>
              </a:rPr>
              <a:t>учеников</a:t>
            </a:r>
            <a:endParaRPr sz="52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86600" y="1981200"/>
            <a:ext cx="4536440" cy="308289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326390">
              <a:lnSpc>
                <a:spcPts val="2930"/>
              </a:lnSpc>
              <a:spcBef>
                <a:spcPts val="380"/>
              </a:spcBef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Детям станет понятнее, чего от </a:t>
            </a:r>
            <a:r>
              <a:rPr sz="2600" dirty="0" err="1" smtClean="0">
                <a:latin typeface="Times New Roman" pitchFamily="18" charset="0"/>
                <a:cs typeface="Times New Roman" pitchFamily="18" charset="0"/>
              </a:rPr>
              <a:t>них</a:t>
            </a:r>
            <a:r>
              <a:rPr sz="2600" spc="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105" dirty="0">
                <a:latin typeface="Times New Roman" pitchFamily="18" charset="0"/>
                <a:cs typeface="Times New Roman" pitchFamily="18" charset="0"/>
              </a:rPr>
              <a:t>хотят</a:t>
            </a:r>
            <a:r>
              <a:rPr sz="2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учителя</a:t>
            </a:r>
            <a:r>
              <a:rPr sz="2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600" spc="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25" dirty="0">
                <a:latin typeface="Times New Roman" pitchFamily="18" charset="0"/>
                <a:cs typeface="Times New Roman" pitchFamily="18" charset="0"/>
              </a:rPr>
              <a:t>классные </a:t>
            </a:r>
            <a:r>
              <a:rPr sz="2600" spc="-10" dirty="0">
                <a:latin typeface="Times New Roman" pitchFamily="18" charset="0"/>
                <a:cs typeface="Times New Roman" pitchFamily="18" charset="0"/>
              </a:rPr>
              <a:t>руководители.</a:t>
            </a:r>
            <a:endParaRPr sz="2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sz="3300" dirty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ts val="2930"/>
              </a:lnSpc>
              <a:spcBef>
                <a:spcPts val="2335"/>
              </a:spcBef>
            </a:pPr>
            <a:r>
              <a:rPr sz="2600" dirty="0">
                <a:latin typeface="Times New Roman" pitchFamily="18" charset="0"/>
                <a:cs typeface="Times New Roman" pitchFamily="18" charset="0"/>
              </a:rPr>
              <a:t>Родителям</a:t>
            </a:r>
            <a:r>
              <a:rPr sz="2600"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10" dirty="0">
                <a:latin typeface="Times New Roman" pitchFamily="18" charset="0"/>
                <a:cs typeface="Times New Roman" pitchFamily="18" charset="0"/>
              </a:rPr>
              <a:t>проще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контролировать</a:t>
            </a:r>
            <a:r>
              <a:rPr sz="2600" spc="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успехи</a:t>
            </a:r>
            <a:r>
              <a:rPr sz="2600" spc="1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sz="2600" spc="1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5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600" spc="65" dirty="0">
                <a:latin typeface="Times New Roman" pitchFamily="18" charset="0"/>
                <a:cs typeface="Times New Roman" pitchFamily="18" charset="0"/>
              </a:rPr>
              <a:t>работу</a:t>
            </a:r>
            <a:r>
              <a:rPr sz="26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10" dirty="0">
                <a:latin typeface="Times New Roman" pitchFamily="18" charset="0"/>
                <a:cs typeface="Times New Roman" pitchFamily="18" charset="0"/>
              </a:rPr>
              <a:t>педагогов.</a:t>
            </a:r>
            <a:endParaRPr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3805"/>
            <a:ext cx="2206625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1371600"/>
            <a:ext cx="5170805" cy="4225516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700" marR="5080" algn="ctr">
              <a:lnSpc>
                <a:spcPts val="5250"/>
              </a:lnSpc>
              <a:spcBef>
                <a:spcPts val="1150"/>
              </a:spcBef>
            </a:pPr>
            <a:r>
              <a:rPr sz="5250" b="1" spc="100" dirty="0"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sz="5250" b="1" spc="45" dirty="0">
                <a:latin typeface="Times New Roman" pitchFamily="18" charset="0"/>
                <a:cs typeface="Times New Roman" pitchFamily="18" charset="0"/>
              </a:rPr>
              <a:t>требований</a:t>
            </a:r>
            <a:r>
              <a:rPr sz="5250" b="1" spc="-1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5250" b="1" spc="-25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sz="5250" b="1" spc="55" dirty="0">
                <a:latin typeface="Times New Roman" pitchFamily="18" charset="0"/>
                <a:cs typeface="Times New Roman" pitchFamily="18" charset="0"/>
              </a:rPr>
              <a:t>иностранному </a:t>
            </a:r>
            <a:r>
              <a:rPr sz="5250" b="1" dirty="0">
                <a:latin typeface="Times New Roman" pitchFamily="18" charset="0"/>
                <a:cs typeface="Times New Roman" pitchFamily="18" charset="0"/>
              </a:rPr>
              <a:t>языку</a:t>
            </a:r>
            <a:r>
              <a:rPr sz="5250" b="1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5250" b="1" spc="-5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5250" b="1" spc="-10" dirty="0">
                <a:latin typeface="Times New Roman" pitchFamily="18" charset="0"/>
                <a:cs typeface="Times New Roman" pitchFamily="18" charset="0"/>
              </a:rPr>
              <a:t>начальной</a:t>
            </a:r>
            <a:r>
              <a:rPr sz="5250" b="1" spc="-22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5250" b="1" spc="-10" dirty="0">
                <a:latin typeface="Times New Roman" pitchFamily="18" charset="0"/>
                <a:cs typeface="Times New Roman" pitchFamily="18" charset="0"/>
              </a:rPr>
              <a:t>школе</a:t>
            </a:r>
            <a:endParaRPr sz="52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64299" y="368395"/>
            <a:ext cx="4914265" cy="435927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759460">
              <a:lnSpc>
                <a:spcPts val="2930"/>
              </a:lnSpc>
              <a:spcBef>
                <a:spcPts val="380"/>
              </a:spcBef>
            </a:pPr>
            <a:r>
              <a:rPr sz="2600" dirty="0">
                <a:latin typeface="Times New Roman" pitchFamily="18" charset="0"/>
                <a:cs typeface="Times New Roman" pitchFamily="18" charset="0"/>
              </a:rPr>
              <a:t>Письменная</a:t>
            </a:r>
            <a:r>
              <a:rPr sz="26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50" dirty="0">
                <a:latin typeface="Times New Roman" pitchFamily="18" charset="0"/>
                <a:cs typeface="Times New Roman" pitchFamily="18" charset="0"/>
              </a:rPr>
              <a:t>речь.</a:t>
            </a:r>
            <a:r>
              <a:rPr sz="26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10" dirty="0">
                <a:latin typeface="Times New Roman" pitchFamily="18" charset="0"/>
                <a:cs typeface="Times New Roman" pitchFamily="18" charset="0"/>
              </a:rPr>
              <a:t>Выпускник должен:</a:t>
            </a:r>
            <a:endParaRPr sz="2600" dirty="0">
              <a:latin typeface="Times New Roman" pitchFamily="18" charset="0"/>
              <a:cs typeface="Times New Roman" pitchFamily="18" charset="0"/>
            </a:endParaRPr>
          </a:p>
          <a:p>
            <a:pPr marL="193675" indent="-180975">
              <a:lnSpc>
                <a:spcPts val="3025"/>
              </a:lnSpc>
              <a:spcBef>
                <a:spcPts val="1460"/>
              </a:spcBef>
              <a:buChar char="-"/>
              <a:tabLst>
                <a:tab pos="193675" algn="l"/>
              </a:tabLst>
            </a:pPr>
            <a:r>
              <a:rPr sz="2600" spc="-20" dirty="0">
                <a:latin typeface="Times New Roman" pitchFamily="18" charset="0"/>
                <a:cs typeface="Times New Roman" pitchFamily="18" charset="0"/>
              </a:rPr>
              <a:t>владеть</a:t>
            </a:r>
            <a:r>
              <a:rPr sz="2600" spc="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техникой</a:t>
            </a:r>
            <a:r>
              <a:rPr sz="2600" spc="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10" dirty="0">
                <a:latin typeface="Times New Roman" pitchFamily="18" charset="0"/>
                <a:cs typeface="Times New Roman" pitchFamily="18" charset="0"/>
              </a:rPr>
              <a:t>письма;</a:t>
            </a:r>
            <a:endParaRPr sz="2600" dirty="0">
              <a:latin typeface="Times New Roman" pitchFamily="18" charset="0"/>
              <a:cs typeface="Times New Roman" pitchFamily="18" charset="0"/>
            </a:endParaRPr>
          </a:p>
          <a:p>
            <a:pPr marL="12700" marR="43180">
              <a:lnSpc>
                <a:spcPts val="2930"/>
              </a:lnSpc>
              <a:spcBef>
                <a:spcPts val="155"/>
              </a:spcBef>
              <a:buChar char="-"/>
              <a:tabLst>
                <a:tab pos="193675" algn="l"/>
              </a:tabLst>
            </a:pPr>
            <a:r>
              <a:rPr sz="2600" dirty="0">
                <a:latin typeface="Times New Roman" pitchFamily="18" charset="0"/>
                <a:cs typeface="Times New Roman" pitchFamily="18" charset="0"/>
              </a:rPr>
              <a:t>заполнять</a:t>
            </a:r>
            <a:r>
              <a:rPr sz="26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простые</a:t>
            </a:r>
            <a:r>
              <a:rPr sz="26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анкеты</a:t>
            </a:r>
            <a:r>
              <a:rPr sz="26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5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личной</a:t>
            </a:r>
            <a:r>
              <a:rPr sz="2600" spc="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информацией</a:t>
            </a:r>
            <a:r>
              <a:rPr sz="2600" spc="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2600" spc="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10" dirty="0">
                <a:latin typeface="Times New Roman" pitchFamily="18" charset="0"/>
                <a:cs typeface="Times New Roman" pitchFamily="18" charset="0"/>
              </a:rPr>
              <a:t>нормам,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принятым</a:t>
            </a:r>
            <a:r>
              <a:rPr sz="26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6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стране</a:t>
            </a:r>
            <a:r>
              <a:rPr sz="26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10" dirty="0">
                <a:latin typeface="Times New Roman" pitchFamily="18" charset="0"/>
                <a:cs typeface="Times New Roman" pitchFamily="18" charset="0"/>
              </a:rPr>
              <a:t>изучаемого языка;</a:t>
            </a:r>
            <a:endParaRPr sz="2600" dirty="0">
              <a:latin typeface="Times New Roman" pitchFamily="18" charset="0"/>
              <a:cs typeface="Times New Roman" pitchFamily="18" charset="0"/>
            </a:endParaRPr>
          </a:p>
          <a:p>
            <a:pPr marL="193675" indent="-180975">
              <a:lnSpc>
                <a:spcPts val="2745"/>
              </a:lnSpc>
              <a:buChar char="-"/>
              <a:tabLst>
                <a:tab pos="193675" algn="l"/>
              </a:tabLst>
            </a:pPr>
            <a:r>
              <a:rPr sz="2600" dirty="0">
                <a:latin typeface="Times New Roman" pitchFamily="18" charset="0"/>
                <a:cs typeface="Times New Roman" pitchFamily="18" charset="0"/>
              </a:rPr>
              <a:t>писать</a:t>
            </a:r>
            <a:r>
              <a:rPr sz="26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электронное</a:t>
            </a:r>
            <a:r>
              <a:rPr sz="26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10" dirty="0">
                <a:latin typeface="Times New Roman" pitchFamily="18" charset="0"/>
                <a:cs typeface="Times New Roman" pitchFamily="18" charset="0"/>
              </a:rPr>
              <a:t>сообщение</a:t>
            </a:r>
            <a:endParaRPr sz="2600" dirty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ts val="2930"/>
              </a:lnSpc>
              <a:spcBef>
                <a:spcPts val="160"/>
              </a:spcBef>
            </a:pPr>
            <a:r>
              <a:rPr sz="2600" dirty="0">
                <a:latin typeface="Times New Roman" pitchFamily="18" charset="0"/>
                <a:cs typeface="Times New Roman" pitchFamily="18" charset="0"/>
              </a:rPr>
              <a:t>личного</a:t>
            </a:r>
            <a:r>
              <a:rPr sz="2600" spc="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характера</a:t>
            </a:r>
            <a:r>
              <a:rPr sz="2600" spc="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10" dirty="0">
                <a:latin typeface="Times New Roman" pitchFamily="18" charset="0"/>
                <a:cs typeface="Times New Roman" pitchFamily="18" charset="0"/>
              </a:rPr>
              <a:t>объемом</a:t>
            </a:r>
            <a:r>
              <a:rPr sz="26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sz="2600" spc="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25" dirty="0">
                <a:latin typeface="Times New Roman" pitchFamily="18" charset="0"/>
                <a:cs typeface="Times New Roman" pitchFamily="18" charset="0"/>
              </a:rPr>
              <a:t>40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слов</a:t>
            </a:r>
            <a:r>
              <a:rPr sz="26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26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опорой</a:t>
            </a:r>
            <a:r>
              <a:rPr sz="26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6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10" dirty="0">
                <a:latin typeface="Times New Roman" pitchFamily="18" charset="0"/>
                <a:cs typeface="Times New Roman" pitchFamily="18" charset="0"/>
              </a:rPr>
              <a:t>предъявленный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педагогом</a:t>
            </a:r>
            <a:r>
              <a:rPr sz="2600" spc="1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10" dirty="0">
                <a:latin typeface="Times New Roman" pitchFamily="18" charset="0"/>
                <a:cs typeface="Times New Roman" pitchFamily="18" charset="0"/>
              </a:rPr>
              <a:t>образец.</a:t>
            </a:r>
            <a:endParaRPr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8395"/>
            <a:ext cx="1717938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1447800"/>
            <a:ext cx="4846955" cy="3545842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700" marR="5080" algn="ctr">
              <a:lnSpc>
                <a:spcPts val="5250"/>
              </a:lnSpc>
              <a:spcBef>
                <a:spcPts val="1150"/>
              </a:spcBef>
            </a:pPr>
            <a:r>
              <a:rPr sz="5250" b="1" spc="100" dirty="0"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sz="5250" b="1" spc="45" dirty="0">
                <a:latin typeface="Times New Roman" pitchFamily="18" charset="0"/>
                <a:cs typeface="Times New Roman" pitchFamily="18" charset="0"/>
              </a:rPr>
              <a:t>требований</a:t>
            </a:r>
            <a:r>
              <a:rPr sz="5250" b="1" spc="-1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5250" b="1" spc="-25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sz="5250" b="1" spc="125" dirty="0">
                <a:latin typeface="Times New Roman" pitchFamily="18" charset="0"/>
                <a:cs typeface="Times New Roman" pitchFamily="18" charset="0"/>
              </a:rPr>
              <a:t>литературе</a:t>
            </a:r>
            <a:r>
              <a:rPr sz="5250" b="1" spc="-1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5250" b="1" spc="-5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5250" b="1" dirty="0">
                <a:latin typeface="Times New Roman" pitchFamily="18" charset="0"/>
                <a:cs typeface="Times New Roman" pitchFamily="18" charset="0"/>
              </a:rPr>
              <a:t>основной</a:t>
            </a:r>
            <a:r>
              <a:rPr sz="5250" b="1" spc="-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5250" b="1" spc="-10" dirty="0">
                <a:latin typeface="Times New Roman" pitchFamily="18" charset="0"/>
                <a:cs typeface="Times New Roman" pitchFamily="18" charset="0"/>
              </a:rPr>
              <a:t>школе</a:t>
            </a:r>
            <a:endParaRPr sz="52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64299" y="177780"/>
            <a:ext cx="5104765" cy="4549775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25"/>
              </a:spcBef>
            </a:pPr>
            <a:r>
              <a:rPr sz="2600" dirty="0">
                <a:latin typeface="Times New Roman" pitchFamily="18" charset="0"/>
                <a:cs typeface="Times New Roman" pitchFamily="18" charset="0"/>
              </a:rPr>
              <a:t>Выпускник</a:t>
            </a:r>
            <a:r>
              <a:rPr sz="26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10" dirty="0">
                <a:latin typeface="Times New Roman" pitchFamily="18" charset="0"/>
                <a:cs typeface="Times New Roman" pitchFamily="18" charset="0"/>
              </a:rPr>
              <a:t>должен:</a:t>
            </a:r>
            <a:endParaRPr sz="2600" dirty="0">
              <a:latin typeface="Times New Roman" pitchFamily="18" charset="0"/>
              <a:cs typeface="Times New Roman" pitchFamily="18" charset="0"/>
            </a:endParaRPr>
          </a:p>
          <a:p>
            <a:pPr marL="12700" marR="113030">
              <a:lnSpc>
                <a:spcPts val="2930"/>
              </a:lnSpc>
              <a:spcBef>
                <a:spcPts val="1785"/>
              </a:spcBef>
              <a:buChar char="-"/>
              <a:tabLst>
                <a:tab pos="193675" algn="l"/>
              </a:tabLst>
            </a:pPr>
            <a:r>
              <a:rPr sz="2600" dirty="0">
                <a:latin typeface="Times New Roman" pitchFamily="18" charset="0"/>
                <a:cs typeface="Times New Roman" pitchFamily="18" charset="0"/>
              </a:rPr>
              <a:t>уметь</a:t>
            </a:r>
            <a:r>
              <a:rPr sz="26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20" dirty="0">
                <a:latin typeface="Times New Roman" pitchFamily="18" charset="0"/>
                <a:cs typeface="Times New Roman" pitchFamily="18" charset="0"/>
              </a:rPr>
              <a:t>выразительно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 читать,</a:t>
            </a:r>
            <a:r>
              <a:rPr sz="26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30" dirty="0">
                <a:latin typeface="Times New Roman" pitchFamily="18" charset="0"/>
                <a:cs typeface="Times New Roman" pitchFamily="18" charset="0"/>
              </a:rPr>
              <a:t>том </a:t>
            </a:r>
            <a:r>
              <a:rPr sz="2600" spc="-20" dirty="0">
                <a:latin typeface="Times New Roman" pitchFamily="18" charset="0"/>
                <a:cs typeface="Times New Roman" pitchFamily="18" charset="0"/>
              </a:rPr>
              <a:t>числе</a:t>
            </a:r>
            <a:r>
              <a:rPr sz="26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наизусть,</a:t>
            </a:r>
            <a:r>
              <a:rPr sz="26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sz="26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65" dirty="0">
                <a:latin typeface="Times New Roman" pitchFamily="18" charset="0"/>
                <a:cs typeface="Times New Roman" pitchFamily="18" charset="0"/>
              </a:rPr>
              <a:t>менее</a:t>
            </a:r>
            <a:r>
              <a:rPr sz="26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25" dirty="0">
                <a:latin typeface="Times New Roman" pitchFamily="18" charset="0"/>
                <a:cs typeface="Times New Roman" pitchFamily="18" charset="0"/>
              </a:rPr>
              <a:t>12 </a:t>
            </a:r>
            <a:r>
              <a:rPr sz="2600" spc="-10" dirty="0">
                <a:latin typeface="Times New Roman" pitchFamily="18" charset="0"/>
                <a:cs typeface="Times New Roman" pitchFamily="18" charset="0"/>
              </a:rPr>
              <a:t>произведений</a:t>
            </a:r>
            <a:r>
              <a:rPr sz="26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sz="26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45" dirty="0">
                <a:latin typeface="Times New Roman" pitchFamily="18" charset="0"/>
                <a:cs typeface="Times New Roman" pitchFamily="18" charset="0"/>
              </a:rPr>
              <a:t>фрагментов;</a:t>
            </a:r>
            <a:endParaRPr sz="2600" dirty="0">
              <a:latin typeface="Times New Roman" pitchFamily="18" charset="0"/>
              <a:cs typeface="Times New Roman" pitchFamily="18" charset="0"/>
            </a:endParaRPr>
          </a:p>
          <a:p>
            <a:pPr marL="193675" indent="-180975">
              <a:lnSpc>
                <a:spcPts val="2750"/>
              </a:lnSpc>
              <a:buChar char="-"/>
              <a:tabLst>
                <a:tab pos="193675" algn="l"/>
              </a:tabLst>
            </a:pPr>
            <a:r>
              <a:rPr sz="2600" dirty="0">
                <a:latin typeface="Times New Roman" pitchFamily="18" charset="0"/>
                <a:cs typeface="Times New Roman" pitchFamily="18" charset="0"/>
              </a:rPr>
              <a:t>создавать</a:t>
            </a:r>
            <a:r>
              <a:rPr sz="26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устные</a:t>
            </a:r>
            <a:r>
              <a:rPr sz="2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26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10" dirty="0">
                <a:latin typeface="Times New Roman" pitchFamily="18" charset="0"/>
                <a:cs typeface="Times New Roman" pitchFamily="18" charset="0"/>
              </a:rPr>
              <a:t>письменные</a:t>
            </a:r>
            <a:endParaRPr sz="2600" dirty="0">
              <a:latin typeface="Times New Roman" pitchFamily="18" charset="0"/>
              <a:cs typeface="Times New Roman" pitchFamily="18" charset="0"/>
            </a:endParaRPr>
          </a:p>
          <a:p>
            <a:pPr marL="12700" marR="5080">
              <a:lnSpc>
                <a:spcPts val="2920"/>
              </a:lnSpc>
              <a:spcBef>
                <a:spcPts val="165"/>
              </a:spcBef>
            </a:pPr>
            <a:r>
              <a:rPr sz="2600" spc="-35" dirty="0">
                <a:latin typeface="Times New Roman" pitchFamily="18" charset="0"/>
                <a:cs typeface="Times New Roman" pitchFamily="18" charset="0"/>
              </a:rPr>
              <a:t>высказывания</a:t>
            </a:r>
            <a:r>
              <a:rPr sz="2600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разных</a:t>
            </a:r>
            <a:r>
              <a:rPr sz="26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10" dirty="0">
                <a:latin typeface="Times New Roman" pitchFamily="18" charset="0"/>
                <a:cs typeface="Times New Roman" pitchFamily="18" charset="0"/>
              </a:rPr>
              <a:t>жанров,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писать</a:t>
            </a:r>
            <a:r>
              <a:rPr sz="26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сочинение-рассуждение</a:t>
            </a:r>
            <a:r>
              <a:rPr sz="26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25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заданной</a:t>
            </a:r>
            <a:r>
              <a:rPr sz="26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теме</a:t>
            </a:r>
            <a:r>
              <a:rPr sz="26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26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опорой</a:t>
            </a:r>
            <a:r>
              <a:rPr sz="26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25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прочитанные</a:t>
            </a:r>
            <a:r>
              <a:rPr sz="26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10" dirty="0">
                <a:latin typeface="Times New Roman" pitchFamily="18" charset="0"/>
                <a:cs typeface="Times New Roman" pitchFamily="18" charset="0"/>
              </a:rPr>
              <a:t>произведения</a:t>
            </a:r>
            <a:r>
              <a:rPr sz="26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55" dirty="0">
                <a:latin typeface="Times New Roman" pitchFamily="18" charset="0"/>
                <a:cs typeface="Times New Roman" pitchFamily="18" charset="0"/>
              </a:rPr>
              <a:t>(не </a:t>
            </a:r>
            <a:r>
              <a:rPr sz="2600" spc="-65" dirty="0">
                <a:latin typeface="Times New Roman" pitchFamily="18" charset="0"/>
                <a:cs typeface="Times New Roman" pitchFamily="18" charset="0"/>
              </a:rPr>
              <a:t>менее</a:t>
            </a:r>
            <a:r>
              <a:rPr sz="26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35" dirty="0">
                <a:latin typeface="Times New Roman" pitchFamily="18" charset="0"/>
                <a:cs typeface="Times New Roman" pitchFamily="18" charset="0"/>
              </a:rPr>
              <a:t>250</a:t>
            </a:r>
            <a:r>
              <a:rPr sz="26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50" dirty="0">
                <a:latin typeface="Times New Roman" pitchFamily="18" charset="0"/>
                <a:cs typeface="Times New Roman" pitchFamily="18" charset="0"/>
              </a:rPr>
              <a:t>слов),</a:t>
            </a:r>
            <a:r>
              <a:rPr sz="26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dirty="0">
                <a:latin typeface="Times New Roman" pitchFamily="18" charset="0"/>
                <a:cs typeface="Times New Roman" pitchFamily="18" charset="0"/>
              </a:rPr>
              <a:t>аннотацию,</a:t>
            </a:r>
            <a:r>
              <a:rPr sz="26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10" dirty="0">
                <a:latin typeface="Times New Roman" pitchFamily="18" charset="0"/>
                <a:cs typeface="Times New Roman" pitchFamily="18" charset="0"/>
              </a:rPr>
              <a:t>отзыв, рецензию.</a:t>
            </a:r>
            <a:endParaRPr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780"/>
            <a:ext cx="1825605" cy="134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443</Words>
  <Application>Microsoft Office PowerPoint</Application>
  <PresentationFormat>Произвольный</PresentationFormat>
  <Paragraphs>52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Calibri</vt:lpstr>
      <vt:lpstr>Office Theme</vt:lpstr>
      <vt:lpstr>обновленный ФГОС 2021 для начальной и основной школы</vt:lpstr>
      <vt:lpstr>обновленные ФГОС  с 2022 года</vt:lpstr>
      <vt:lpstr>Презентация PowerPoint</vt:lpstr>
      <vt:lpstr>Аудиторных занятий стало меньше</vt:lpstr>
      <vt:lpstr>Сделали ставку на вариативность программ</vt:lpstr>
      <vt:lpstr>Родной язык и второй иностранный уже не «обязаловка»</vt:lpstr>
      <vt:lpstr>Презентация PowerPoint</vt:lpstr>
      <vt:lpstr>Пример требований по иностранному языку в начальной школе</vt:lpstr>
      <vt:lpstr>Пример требований по литературе в основной школе</vt:lpstr>
      <vt:lpstr>Как будут учиться дети, продолжающие обучение?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обновленный ФГОС 2021 для начальной и основной школы</dc:title>
  <dc:creator>User</dc:creator>
  <cp:lastModifiedBy>User</cp:lastModifiedBy>
  <cp:revision>5</cp:revision>
  <dcterms:created xsi:type="dcterms:W3CDTF">2022-02-09T23:45:44Z</dcterms:created>
  <dcterms:modified xsi:type="dcterms:W3CDTF">2022-03-15T08:29:57Z</dcterms:modified>
</cp:coreProperties>
</file>