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71" r:id="rId2"/>
    <p:sldId id="299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300" r:id="rId15"/>
    <p:sldId id="285" r:id="rId16"/>
    <p:sldId id="286" r:id="rId17"/>
    <p:sldId id="288" r:id="rId18"/>
    <p:sldId id="287" r:id="rId19"/>
    <p:sldId id="322" r:id="rId20"/>
    <p:sldId id="302" r:id="rId21"/>
    <p:sldId id="270" r:id="rId22"/>
    <p:sldId id="317" r:id="rId23"/>
    <p:sldId id="301" r:id="rId24"/>
    <p:sldId id="309" r:id="rId25"/>
    <p:sldId id="320" r:id="rId26"/>
    <p:sldId id="321" r:id="rId27"/>
    <p:sldId id="289" r:id="rId28"/>
    <p:sldId id="305" r:id="rId29"/>
    <p:sldId id="304" r:id="rId30"/>
    <p:sldId id="307" r:id="rId31"/>
    <p:sldId id="306" r:id="rId32"/>
    <p:sldId id="266" r:id="rId33"/>
    <p:sldId id="265" r:id="rId34"/>
    <p:sldId id="303" r:id="rId35"/>
    <p:sldId id="316" r:id="rId36"/>
    <p:sldId id="310" r:id="rId37"/>
    <p:sldId id="311" r:id="rId38"/>
    <p:sldId id="315" r:id="rId39"/>
    <p:sldId id="318" r:id="rId40"/>
    <p:sldId id="308" r:id="rId41"/>
    <p:sldId id="29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7BF59-E4C6-40D1-B498-F7188DF7018E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6A0DB-1FB4-4AC0-9852-B37A1C6DFA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ru-RU" smtClean="0"/>
              <a:pPr/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36A0DB-1FB4-4AC0-9852-B37A1C6DFA9F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05D16-E261-4CD5-A463-DF957970343C}" type="datetimeFigureOut">
              <a:rPr lang="ru-RU" smtClean="0"/>
              <a:pPr/>
              <a:t>11.10.2021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4E6B-DA75-4B29-8F30-61C77ACBCF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365104"/>
            <a:ext cx="4716016" cy="1224136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solidFill>
                  <a:srgbClr val="FF0000"/>
                </a:solidFill>
              </a:rPr>
              <a:t>Науменко </a:t>
            </a:r>
            <a:endParaRPr lang="ru-RU" sz="2400" b="1" i="1" dirty="0" smtClean="0">
              <a:solidFill>
                <a:srgbClr val="FF0000"/>
              </a:solidFill>
            </a:endParaRPr>
          </a:p>
          <a:p>
            <a:pPr algn="l"/>
            <a:r>
              <a:rPr lang="ru-RU" sz="2400" b="1" i="1" dirty="0" smtClean="0">
                <a:solidFill>
                  <a:srgbClr val="FF0000"/>
                </a:solidFill>
              </a:rPr>
              <a:t>Татьяна </a:t>
            </a:r>
            <a:r>
              <a:rPr lang="ru-RU" sz="2400" b="1" i="1" dirty="0">
                <a:solidFill>
                  <a:srgbClr val="FF0000"/>
                </a:solidFill>
              </a:rPr>
              <a:t>Викторовна, </a:t>
            </a:r>
          </a:p>
          <a:p>
            <a:pPr algn="l"/>
            <a:r>
              <a:rPr lang="ru-RU" sz="1800" b="1" i="1" dirty="0">
                <a:solidFill>
                  <a:srgbClr val="FF0000"/>
                </a:solidFill>
              </a:rPr>
              <a:t>заместитель  директора</a:t>
            </a:r>
            <a:endParaRPr lang="ru-RU" sz="1800" b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1484784"/>
            <a:ext cx="47160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</a:rPr>
              <a:t>Результаты и перспективы  реализации воспитательного аспекта Национального проекта «Образование: шаг в будущее»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92" y="548680"/>
            <a:ext cx="90730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БОУ  г.Омска  «Средняя общеобразовательная</a:t>
            </a: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школа №17»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48680"/>
            <a:ext cx="8928992" cy="100811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+mn-lt"/>
              </a:rPr>
              <a:t> </a:t>
            </a:r>
            <a:endParaRPr lang="ru-RU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black">
          <a:xfrm>
            <a:off x="683568" y="1052736"/>
            <a:ext cx="7992888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Рабочая программа воспитания  содержит 4 разд</a:t>
            </a:r>
            <a:r>
              <a:rPr lang="ru-RU" sz="2000" b="1" dirty="0">
                <a:solidFill>
                  <a:srgbClr val="FF0000"/>
                </a:solidFill>
                <a:latin typeface="Arial" charset="0"/>
              </a:rPr>
              <a:t>ела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gray">
          <a:xfrm>
            <a:off x="1206501" y="1924769"/>
            <a:ext cx="7061200" cy="4195762"/>
          </a:xfrm>
          <a:prstGeom prst="roundRect">
            <a:avLst>
              <a:gd name="adj" fmla="val 8097"/>
            </a:avLst>
          </a:prstGeom>
          <a:solidFill>
            <a:srgbClr val="FFFFFF"/>
          </a:solidFill>
          <a:ln w="9525">
            <a:solidFill>
              <a:srgbClr val="333333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18"/>
          <p:cNvSpPr>
            <a:spLocks noChangeArrowheads="1"/>
          </p:cNvSpPr>
          <p:nvPr/>
        </p:nvSpPr>
        <p:spPr bwMode="gray">
          <a:xfrm>
            <a:off x="6350000" y="2285133"/>
            <a:ext cx="1560513" cy="2652713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19"/>
          <p:cNvSpPr>
            <a:spLocks noChangeArrowheads="1"/>
          </p:cNvSpPr>
          <p:nvPr/>
        </p:nvSpPr>
        <p:spPr bwMode="gray">
          <a:xfrm>
            <a:off x="4735513" y="2285133"/>
            <a:ext cx="1560512" cy="2652713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20"/>
          <p:cNvSpPr>
            <a:spLocks noChangeArrowheads="1"/>
          </p:cNvSpPr>
          <p:nvPr/>
        </p:nvSpPr>
        <p:spPr bwMode="gray">
          <a:xfrm>
            <a:off x="3124201" y="2285133"/>
            <a:ext cx="1560513" cy="2652713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gray">
          <a:xfrm>
            <a:off x="1509714" y="2285133"/>
            <a:ext cx="1560512" cy="2652713"/>
          </a:xfrm>
          <a:prstGeom prst="roundRect">
            <a:avLst>
              <a:gd name="adj" fmla="val 9523"/>
            </a:avLst>
          </a:prstGeom>
          <a:solidFill>
            <a:srgbClr val="96969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AutoShape 23"/>
          <p:cNvSpPr>
            <a:spLocks noChangeArrowheads="1"/>
          </p:cNvSpPr>
          <p:nvPr/>
        </p:nvSpPr>
        <p:spPr bwMode="gray">
          <a:xfrm>
            <a:off x="1792289" y="2286721"/>
            <a:ext cx="981075" cy="623887"/>
          </a:xfrm>
          <a:prstGeom prst="downArrow">
            <a:avLst>
              <a:gd name="adj1" fmla="val 75111"/>
              <a:gd name="adj2" fmla="val 4084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gray">
          <a:xfrm>
            <a:off x="1752601" y="2359744"/>
            <a:ext cx="109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80808"/>
                </a:solidFill>
                <a:latin typeface="Arial" charset="0"/>
              </a:rPr>
              <a:t> 1</a:t>
            </a:r>
            <a:endParaRPr lang="en-US" sz="2400" b="1" dirty="0">
              <a:solidFill>
                <a:srgbClr val="080808"/>
              </a:solidFill>
              <a:latin typeface="Arial" charset="0"/>
            </a:endParaRPr>
          </a:p>
        </p:txBody>
      </p:sp>
      <p:sp>
        <p:nvSpPr>
          <p:cNvPr id="15" name="AutoShape 25"/>
          <p:cNvSpPr>
            <a:spLocks noChangeArrowheads="1"/>
          </p:cNvSpPr>
          <p:nvPr/>
        </p:nvSpPr>
        <p:spPr bwMode="gray">
          <a:xfrm>
            <a:off x="3386138" y="2288306"/>
            <a:ext cx="981075" cy="1214438"/>
          </a:xfrm>
          <a:prstGeom prst="downArrow">
            <a:avLst>
              <a:gd name="adj1" fmla="val 77269"/>
              <a:gd name="adj2" fmla="val 2883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6" name="AutoShape 26"/>
          <p:cNvSpPr>
            <a:spLocks noChangeArrowheads="1"/>
          </p:cNvSpPr>
          <p:nvPr/>
        </p:nvSpPr>
        <p:spPr bwMode="gray">
          <a:xfrm>
            <a:off x="5002214" y="2288306"/>
            <a:ext cx="981075" cy="1582738"/>
          </a:xfrm>
          <a:prstGeom prst="downArrow">
            <a:avLst>
              <a:gd name="adj1" fmla="val 77269"/>
              <a:gd name="adj2" fmla="val 37583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AutoShape 27"/>
          <p:cNvSpPr>
            <a:spLocks noChangeArrowheads="1"/>
          </p:cNvSpPr>
          <p:nvPr/>
        </p:nvSpPr>
        <p:spPr bwMode="gray">
          <a:xfrm>
            <a:off x="6624638" y="2288308"/>
            <a:ext cx="981075" cy="1787525"/>
          </a:xfrm>
          <a:prstGeom prst="downArrow">
            <a:avLst>
              <a:gd name="adj1" fmla="val 77269"/>
              <a:gd name="adj2" fmla="val 36229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8" name="Text Box 28"/>
          <p:cNvSpPr txBox="1">
            <a:spLocks noChangeArrowheads="1"/>
          </p:cNvSpPr>
          <p:nvPr/>
        </p:nvSpPr>
        <p:spPr bwMode="gray">
          <a:xfrm>
            <a:off x="3368676" y="2321644"/>
            <a:ext cx="109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80808"/>
                </a:solidFill>
                <a:latin typeface="Arial" charset="0"/>
              </a:rPr>
              <a:t>2</a:t>
            </a:r>
            <a:endParaRPr lang="en-US" sz="2400" b="1" dirty="0">
              <a:solidFill>
                <a:srgbClr val="080808"/>
              </a:solidFill>
              <a:latin typeface="Arial" charset="0"/>
            </a:endParaRPr>
          </a:p>
        </p:txBody>
      </p:sp>
      <p:sp>
        <p:nvSpPr>
          <p:cNvPr id="19" name="Text Box 29"/>
          <p:cNvSpPr txBox="1">
            <a:spLocks noChangeArrowheads="1"/>
          </p:cNvSpPr>
          <p:nvPr/>
        </p:nvSpPr>
        <p:spPr bwMode="gray">
          <a:xfrm>
            <a:off x="4972051" y="2321644"/>
            <a:ext cx="109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080808"/>
                </a:solidFill>
                <a:latin typeface="Arial" charset="0"/>
              </a:rPr>
              <a:t>3</a:t>
            </a:r>
          </a:p>
        </p:txBody>
      </p:sp>
      <p:sp>
        <p:nvSpPr>
          <p:cNvPr id="20" name="Text Box 30"/>
          <p:cNvSpPr txBox="1">
            <a:spLocks noChangeArrowheads="1"/>
          </p:cNvSpPr>
          <p:nvPr/>
        </p:nvSpPr>
        <p:spPr bwMode="gray">
          <a:xfrm>
            <a:off x="6594475" y="2313706"/>
            <a:ext cx="109220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dirty="0">
                <a:solidFill>
                  <a:srgbClr val="080808"/>
                </a:solidFill>
                <a:latin typeface="Arial" charset="0"/>
              </a:rPr>
              <a:t>4</a:t>
            </a:r>
            <a:endParaRPr lang="en-US" sz="2400" b="1" dirty="0">
              <a:solidFill>
                <a:srgbClr val="080808"/>
              </a:solidFill>
              <a:latin typeface="Arial" charset="0"/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1514476" y="4664794"/>
            <a:ext cx="1554163" cy="704850"/>
            <a:chOff x="657" y="2893"/>
            <a:chExt cx="1032" cy="590"/>
          </a:xfrm>
        </p:grpSpPr>
        <p:sp>
          <p:nvSpPr>
            <p:cNvPr id="22" name="AutoShape 32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AutoShape 33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3133726" y="4664794"/>
            <a:ext cx="1554163" cy="704850"/>
            <a:chOff x="657" y="2893"/>
            <a:chExt cx="1032" cy="590"/>
          </a:xfrm>
        </p:grpSpPr>
        <p:sp>
          <p:nvSpPr>
            <p:cNvPr id="25" name="AutoShape 35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6" name="AutoShape 36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751388" y="4664794"/>
            <a:ext cx="1554162" cy="704850"/>
            <a:chOff x="657" y="2893"/>
            <a:chExt cx="1032" cy="590"/>
          </a:xfrm>
        </p:grpSpPr>
        <p:sp>
          <p:nvSpPr>
            <p:cNvPr id="28" name="AutoShape 38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folHlink">
                    <a:gamma/>
                    <a:shade val="85882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AutoShape 39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59216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6367463" y="4664794"/>
            <a:ext cx="1554162" cy="704850"/>
            <a:chOff x="657" y="2893"/>
            <a:chExt cx="1032" cy="590"/>
          </a:xfrm>
        </p:grpSpPr>
        <p:sp>
          <p:nvSpPr>
            <p:cNvPr id="31" name="AutoShape 41"/>
            <p:cNvSpPr>
              <a:spLocks noChangeArrowheads="1"/>
            </p:cNvSpPr>
            <p:nvPr/>
          </p:nvSpPr>
          <p:spPr bwMode="gray">
            <a:xfrm>
              <a:off x="657" y="2893"/>
              <a:ext cx="1031" cy="590"/>
            </a:xfrm>
            <a:prstGeom prst="roundRect">
              <a:avLst>
                <a:gd name="adj" fmla="val 12736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AutoShape 42"/>
            <p:cNvSpPr>
              <a:spLocks noChangeArrowheads="1"/>
            </p:cNvSpPr>
            <p:nvPr/>
          </p:nvSpPr>
          <p:spPr bwMode="gray">
            <a:xfrm>
              <a:off x="658" y="2894"/>
              <a:ext cx="1031" cy="236"/>
            </a:xfrm>
            <a:prstGeom prst="roundRect">
              <a:avLst>
                <a:gd name="adj" fmla="val 30769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2353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3" name="Text Box 43"/>
          <p:cNvSpPr txBox="1">
            <a:spLocks noChangeArrowheads="1"/>
          </p:cNvSpPr>
          <p:nvPr/>
        </p:nvSpPr>
        <p:spPr bwMode="gray">
          <a:xfrm>
            <a:off x="1422401" y="4635500"/>
            <a:ext cx="1585913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r>
              <a:rPr lang="ru-RU" sz="1200" b="1" dirty="0">
                <a:solidFill>
                  <a:srgbClr val="F8F8F8"/>
                </a:solidFill>
                <a:latin typeface="Arial" charset="0"/>
              </a:rPr>
              <a:t>Особенности воспитательного процесса</a:t>
            </a:r>
            <a:endParaRPr lang="en-US" sz="12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4" name="Text Box 44"/>
          <p:cNvSpPr txBox="1">
            <a:spLocks noChangeArrowheads="1"/>
          </p:cNvSpPr>
          <p:nvPr/>
        </p:nvSpPr>
        <p:spPr bwMode="gray">
          <a:xfrm>
            <a:off x="3187701" y="4635503"/>
            <a:ext cx="14351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rgbClr val="F8F8F8"/>
                </a:solidFill>
                <a:latin typeface="Arial" charset="0"/>
              </a:rPr>
              <a:t> Цели и задачи</a:t>
            </a:r>
            <a:endParaRPr lang="en-US" sz="12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gray">
          <a:xfrm>
            <a:off x="4800601" y="4673602"/>
            <a:ext cx="13192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rgbClr val="F8F8F8"/>
                </a:solidFill>
                <a:latin typeface="Arial" charset="0"/>
              </a:rPr>
              <a:t> Виды, формы, содержание</a:t>
            </a:r>
            <a:endParaRPr lang="en-US" sz="12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6" name="Text Box 46"/>
          <p:cNvSpPr txBox="1">
            <a:spLocks noChangeArrowheads="1"/>
          </p:cNvSpPr>
          <p:nvPr/>
        </p:nvSpPr>
        <p:spPr bwMode="gray">
          <a:xfrm>
            <a:off x="6337302" y="4673603"/>
            <a:ext cx="15065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b="1" dirty="0">
                <a:solidFill>
                  <a:srgbClr val="F8F8F8"/>
                </a:solidFill>
                <a:latin typeface="Arial" charset="0"/>
              </a:rPr>
              <a:t>Направления самоанализа </a:t>
            </a:r>
            <a:endParaRPr lang="en-US" sz="12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7" name="Text Box 47"/>
          <p:cNvSpPr txBox="1">
            <a:spLocks noChangeArrowheads="1"/>
          </p:cNvSpPr>
          <p:nvPr/>
        </p:nvSpPr>
        <p:spPr bwMode="gray">
          <a:xfrm>
            <a:off x="1531939" y="4677494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8" name="Text Box 48"/>
          <p:cNvSpPr txBox="1">
            <a:spLocks noChangeArrowheads="1"/>
          </p:cNvSpPr>
          <p:nvPr/>
        </p:nvSpPr>
        <p:spPr bwMode="gray">
          <a:xfrm>
            <a:off x="3149601" y="4677494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39" name="Text Box 49"/>
          <p:cNvSpPr txBox="1">
            <a:spLocks noChangeArrowheads="1"/>
          </p:cNvSpPr>
          <p:nvPr/>
        </p:nvSpPr>
        <p:spPr bwMode="gray">
          <a:xfrm>
            <a:off x="4772025" y="4677494"/>
            <a:ext cx="3635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  <p:sp>
        <p:nvSpPr>
          <p:cNvPr id="40" name="Text Box 50"/>
          <p:cNvSpPr txBox="1">
            <a:spLocks noChangeArrowheads="1"/>
          </p:cNvSpPr>
          <p:nvPr/>
        </p:nvSpPr>
        <p:spPr bwMode="gray">
          <a:xfrm>
            <a:off x="6370639" y="4677494"/>
            <a:ext cx="365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80808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b="1" dirty="0">
                <a:solidFill>
                  <a:srgbClr val="F8F8F8"/>
                </a:solidFill>
                <a:latin typeface="Arial" charset="0"/>
              </a:rPr>
              <a:t> </a:t>
            </a:r>
            <a:endParaRPr lang="en-US" sz="1400" b="1" dirty="0">
              <a:solidFill>
                <a:srgbClr val="F8F8F8"/>
              </a:solidFill>
              <a:latin typeface="Arial" charset="0"/>
            </a:endParaRPr>
          </a:p>
        </p:txBody>
      </p:sp>
      <p:grpSp>
        <p:nvGrpSpPr>
          <p:cNvPr id="21" name="Group 51"/>
          <p:cNvGrpSpPr>
            <a:grpSpLocks/>
          </p:cNvGrpSpPr>
          <p:nvPr/>
        </p:nvGrpSpPr>
        <p:grpSpPr bwMode="auto">
          <a:xfrm>
            <a:off x="1517650" y="4471121"/>
            <a:ext cx="1550988" cy="153987"/>
            <a:chOff x="764" y="2737"/>
            <a:chExt cx="1032" cy="102"/>
          </a:xfrm>
        </p:grpSpPr>
        <p:sp>
          <p:nvSpPr>
            <p:cNvPr id="42" name="AutoShape 52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3" name="AutoShape 53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4" name="Group 54"/>
          <p:cNvGrpSpPr>
            <a:grpSpLocks/>
          </p:cNvGrpSpPr>
          <p:nvPr/>
        </p:nvGrpSpPr>
        <p:grpSpPr bwMode="auto">
          <a:xfrm>
            <a:off x="1517650" y="4285381"/>
            <a:ext cx="1550988" cy="152400"/>
            <a:chOff x="764" y="2737"/>
            <a:chExt cx="1032" cy="102"/>
          </a:xfrm>
        </p:grpSpPr>
        <p:sp>
          <p:nvSpPr>
            <p:cNvPr id="45" name="AutoShape 55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AutoShape 56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7" name="Group 57"/>
          <p:cNvGrpSpPr>
            <a:grpSpLocks/>
          </p:cNvGrpSpPr>
          <p:nvPr/>
        </p:nvGrpSpPr>
        <p:grpSpPr bwMode="auto">
          <a:xfrm>
            <a:off x="1517650" y="4098056"/>
            <a:ext cx="1550988" cy="153988"/>
            <a:chOff x="764" y="2737"/>
            <a:chExt cx="1032" cy="102"/>
          </a:xfrm>
        </p:grpSpPr>
        <p:sp>
          <p:nvSpPr>
            <p:cNvPr id="48" name="AutoShape 58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9" name="AutoShape 59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0" name="Group 60"/>
          <p:cNvGrpSpPr>
            <a:grpSpLocks/>
          </p:cNvGrpSpPr>
          <p:nvPr/>
        </p:nvGrpSpPr>
        <p:grpSpPr bwMode="auto">
          <a:xfrm>
            <a:off x="1517650" y="3910731"/>
            <a:ext cx="1550988" cy="153988"/>
            <a:chOff x="764" y="2737"/>
            <a:chExt cx="1032" cy="102"/>
          </a:xfrm>
        </p:grpSpPr>
        <p:sp>
          <p:nvSpPr>
            <p:cNvPr id="51" name="AutoShape 61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" name="AutoShape 62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1" name="Group 63"/>
          <p:cNvGrpSpPr>
            <a:grpSpLocks/>
          </p:cNvGrpSpPr>
          <p:nvPr/>
        </p:nvGrpSpPr>
        <p:grpSpPr bwMode="auto">
          <a:xfrm>
            <a:off x="1517650" y="3728171"/>
            <a:ext cx="1550988" cy="153987"/>
            <a:chOff x="764" y="2737"/>
            <a:chExt cx="1032" cy="102"/>
          </a:xfrm>
        </p:grpSpPr>
        <p:sp>
          <p:nvSpPr>
            <p:cNvPr id="54" name="AutoShape 64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5" name="AutoShape 65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4" name="Group 66"/>
          <p:cNvGrpSpPr>
            <a:grpSpLocks/>
          </p:cNvGrpSpPr>
          <p:nvPr/>
        </p:nvGrpSpPr>
        <p:grpSpPr bwMode="auto">
          <a:xfrm>
            <a:off x="1517650" y="3540846"/>
            <a:ext cx="1550988" cy="153987"/>
            <a:chOff x="764" y="2737"/>
            <a:chExt cx="1032" cy="102"/>
          </a:xfrm>
        </p:grpSpPr>
        <p:sp>
          <p:nvSpPr>
            <p:cNvPr id="57" name="AutoShape 6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8" name="AutoShape 6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7" name="Group 69"/>
          <p:cNvGrpSpPr>
            <a:grpSpLocks/>
          </p:cNvGrpSpPr>
          <p:nvPr/>
        </p:nvGrpSpPr>
        <p:grpSpPr bwMode="auto">
          <a:xfrm>
            <a:off x="1517650" y="3353521"/>
            <a:ext cx="1550988" cy="153987"/>
            <a:chOff x="764" y="2737"/>
            <a:chExt cx="1032" cy="102"/>
          </a:xfrm>
        </p:grpSpPr>
        <p:sp>
          <p:nvSpPr>
            <p:cNvPr id="60" name="AutoShape 70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" name="AutoShape 71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0" name="Group 72"/>
          <p:cNvGrpSpPr>
            <a:grpSpLocks/>
          </p:cNvGrpSpPr>
          <p:nvPr/>
        </p:nvGrpSpPr>
        <p:grpSpPr bwMode="auto">
          <a:xfrm>
            <a:off x="1517650" y="3167781"/>
            <a:ext cx="1550988" cy="153988"/>
            <a:chOff x="764" y="2737"/>
            <a:chExt cx="1032" cy="102"/>
          </a:xfrm>
        </p:grpSpPr>
        <p:sp>
          <p:nvSpPr>
            <p:cNvPr id="63" name="AutoShape 73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1">
                    <a:gamma/>
                    <a:shade val="85882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4" name="AutoShape 74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3" name="Group 75"/>
          <p:cNvGrpSpPr>
            <a:grpSpLocks/>
          </p:cNvGrpSpPr>
          <p:nvPr/>
        </p:nvGrpSpPr>
        <p:grpSpPr bwMode="auto">
          <a:xfrm>
            <a:off x="3141664" y="4471121"/>
            <a:ext cx="1550987" cy="153987"/>
            <a:chOff x="764" y="2737"/>
            <a:chExt cx="1032" cy="102"/>
          </a:xfrm>
        </p:grpSpPr>
        <p:sp>
          <p:nvSpPr>
            <p:cNvPr id="66" name="AutoShape 76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7" name="AutoShape 77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6" name="Group 78"/>
          <p:cNvGrpSpPr>
            <a:grpSpLocks/>
          </p:cNvGrpSpPr>
          <p:nvPr/>
        </p:nvGrpSpPr>
        <p:grpSpPr bwMode="auto">
          <a:xfrm>
            <a:off x="3141664" y="4285381"/>
            <a:ext cx="1550987" cy="152400"/>
            <a:chOff x="764" y="2737"/>
            <a:chExt cx="1032" cy="102"/>
          </a:xfrm>
        </p:grpSpPr>
        <p:sp>
          <p:nvSpPr>
            <p:cNvPr id="69" name="AutoShape 79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0" name="AutoShape 80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9" name="Group 90"/>
          <p:cNvGrpSpPr>
            <a:grpSpLocks/>
          </p:cNvGrpSpPr>
          <p:nvPr/>
        </p:nvGrpSpPr>
        <p:grpSpPr bwMode="auto">
          <a:xfrm>
            <a:off x="4743451" y="4471121"/>
            <a:ext cx="1549400" cy="153987"/>
            <a:chOff x="764" y="2737"/>
            <a:chExt cx="1032" cy="102"/>
          </a:xfrm>
        </p:grpSpPr>
        <p:sp>
          <p:nvSpPr>
            <p:cNvPr id="72" name="AutoShape 91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" name="AutoShape 92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2" name="Group 99"/>
          <p:cNvGrpSpPr>
            <a:grpSpLocks/>
          </p:cNvGrpSpPr>
          <p:nvPr/>
        </p:nvGrpSpPr>
        <p:grpSpPr bwMode="auto">
          <a:xfrm>
            <a:off x="6364288" y="4471121"/>
            <a:ext cx="1549400" cy="153987"/>
            <a:chOff x="764" y="2737"/>
            <a:chExt cx="1032" cy="102"/>
          </a:xfrm>
        </p:grpSpPr>
        <p:sp>
          <p:nvSpPr>
            <p:cNvPr id="75" name="AutoShape 100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6" name="AutoShape 101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5" name="Group 106"/>
          <p:cNvGrpSpPr>
            <a:grpSpLocks/>
          </p:cNvGrpSpPr>
          <p:nvPr/>
        </p:nvGrpSpPr>
        <p:grpSpPr bwMode="auto">
          <a:xfrm>
            <a:off x="3141664" y="4099644"/>
            <a:ext cx="1550987" cy="152400"/>
            <a:chOff x="764" y="2737"/>
            <a:chExt cx="1032" cy="102"/>
          </a:xfrm>
        </p:grpSpPr>
        <p:sp>
          <p:nvSpPr>
            <p:cNvPr id="78" name="AutoShape 107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9" name="AutoShape 108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8" name="Group 109"/>
          <p:cNvGrpSpPr>
            <a:grpSpLocks/>
          </p:cNvGrpSpPr>
          <p:nvPr/>
        </p:nvGrpSpPr>
        <p:grpSpPr bwMode="auto">
          <a:xfrm>
            <a:off x="3141664" y="3921844"/>
            <a:ext cx="1550987" cy="152400"/>
            <a:chOff x="764" y="2737"/>
            <a:chExt cx="1032" cy="102"/>
          </a:xfrm>
        </p:grpSpPr>
        <p:sp>
          <p:nvSpPr>
            <p:cNvPr id="81" name="AutoShape 110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2" name="AutoShape 111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1" name="Group 112"/>
          <p:cNvGrpSpPr>
            <a:grpSpLocks/>
          </p:cNvGrpSpPr>
          <p:nvPr/>
        </p:nvGrpSpPr>
        <p:grpSpPr bwMode="auto">
          <a:xfrm>
            <a:off x="3141664" y="3736106"/>
            <a:ext cx="1550987" cy="152400"/>
            <a:chOff x="764" y="2737"/>
            <a:chExt cx="1032" cy="102"/>
          </a:xfrm>
        </p:grpSpPr>
        <p:sp>
          <p:nvSpPr>
            <p:cNvPr id="84" name="AutoShape 113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accent2">
                    <a:gamma/>
                    <a:shade val="85882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5" name="AutoShape 114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4" name="Group 115"/>
          <p:cNvGrpSpPr>
            <a:grpSpLocks/>
          </p:cNvGrpSpPr>
          <p:nvPr/>
        </p:nvGrpSpPr>
        <p:grpSpPr bwMode="auto">
          <a:xfrm>
            <a:off x="4743451" y="4283796"/>
            <a:ext cx="1549400" cy="153987"/>
            <a:chOff x="764" y="2737"/>
            <a:chExt cx="1032" cy="102"/>
          </a:xfrm>
        </p:grpSpPr>
        <p:sp>
          <p:nvSpPr>
            <p:cNvPr id="87" name="AutoShape 116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8" name="AutoShape 117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7" name="Group 118"/>
          <p:cNvGrpSpPr>
            <a:grpSpLocks/>
          </p:cNvGrpSpPr>
          <p:nvPr/>
        </p:nvGrpSpPr>
        <p:grpSpPr bwMode="auto">
          <a:xfrm>
            <a:off x="4743451" y="4098056"/>
            <a:ext cx="1549400" cy="153988"/>
            <a:chOff x="764" y="2737"/>
            <a:chExt cx="1032" cy="102"/>
          </a:xfrm>
        </p:grpSpPr>
        <p:sp>
          <p:nvSpPr>
            <p:cNvPr id="90" name="AutoShape 119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1" name="AutoShape 120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0" name="Group 121"/>
          <p:cNvGrpSpPr>
            <a:grpSpLocks/>
          </p:cNvGrpSpPr>
          <p:nvPr/>
        </p:nvGrpSpPr>
        <p:grpSpPr bwMode="auto">
          <a:xfrm>
            <a:off x="6364288" y="4275856"/>
            <a:ext cx="1549400" cy="153988"/>
            <a:chOff x="764" y="2737"/>
            <a:chExt cx="1032" cy="102"/>
          </a:xfrm>
        </p:grpSpPr>
        <p:sp>
          <p:nvSpPr>
            <p:cNvPr id="93" name="AutoShape 122"/>
            <p:cNvSpPr>
              <a:spLocks noChangeArrowheads="1"/>
            </p:cNvSpPr>
            <p:nvPr/>
          </p:nvSpPr>
          <p:spPr bwMode="gray">
            <a:xfrm>
              <a:off x="764" y="2737"/>
              <a:ext cx="1031" cy="102"/>
            </a:xfrm>
            <a:prstGeom prst="roundRect">
              <a:avLst>
                <a:gd name="adj" fmla="val 20588"/>
              </a:avLst>
            </a:prstGeom>
            <a:gradFill rotWithShape="1">
              <a:gsLst>
                <a:gs pos="0">
                  <a:schemeClr val="hlink">
                    <a:gamma/>
                    <a:shade val="85882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080808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4" name="AutoShape 123"/>
            <p:cNvSpPr>
              <a:spLocks noChangeArrowheads="1"/>
            </p:cNvSpPr>
            <p:nvPr/>
          </p:nvSpPr>
          <p:spPr bwMode="gray">
            <a:xfrm>
              <a:off x="765" y="2737"/>
              <a:ext cx="1031" cy="4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tint val="69412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71446431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485512" cy="109696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</a:rPr>
              <a:t>Программа воспитания</a:t>
            </a: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gray">
          <a:xfrm flipV="1">
            <a:off x="1022351" y="5410202"/>
            <a:ext cx="7089775" cy="403225"/>
          </a:xfrm>
          <a:custGeom>
            <a:avLst/>
            <a:gdLst>
              <a:gd name="G0" fmla="+- 3694 0 0"/>
              <a:gd name="G1" fmla="+- 21600 0 3694"/>
              <a:gd name="G2" fmla="*/ 3694 1 2"/>
              <a:gd name="G3" fmla="+- 21600 0 G2"/>
              <a:gd name="G4" fmla="+/ 3694 21600 2"/>
              <a:gd name="G5" fmla="+/ G1 0 2"/>
              <a:gd name="G6" fmla="*/ 21600 21600 3694"/>
              <a:gd name="G7" fmla="*/ G6 1 2"/>
              <a:gd name="G8" fmla="+- 21600 0 G7"/>
              <a:gd name="G9" fmla="*/ 21600 1 2"/>
              <a:gd name="G10" fmla="+- 3694 0 G9"/>
              <a:gd name="G11" fmla="?: G10 G8 0"/>
              <a:gd name="G12" fmla="?: G10 G7 21600"/>
              <a:gd name="T0" fmla="*/ 19753 w 21600"/>
              <a:gd name="T1" fmla="*/ 10800 h 21600"/>
              <a:gd name="T2" fmla="*/ 10800 w 21600"/>
              <a:gd name="T3" fmla="*/ 21600 h 21600"/>
              <a:gd name="T4" fmla="*/ 1847 w 21600"/>
              <a:gd name="T5" fmla="*/ 10800 h 21600"/>
              <a:gd name="T6" fmla="*/ 10800 w 21600"/>
              <a:gd name="T7" fmla="*/ 0 h 21600"/>
              <a:gd name="T8" fmla="*/ 3647 w 21600"/>
              <a:gd name="T9" fmla="*/ 3647 h 21600"/>
              <a:gd name="T10" fmla="*/ 17953 w 21600"/>
              <a:gd name="T11" fmla="*/ 17953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694" y="21600"/>
                </a:lnTo>
                <a:lnTo>
                  <a:pt x="17906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5F5F5F">
                  <a:gamma/>
                  <a:tint val="0"/>
                  <a:invGamma/>
                </a:srgbClr>
              </a:gs>
              <a:gs pos="100000">
                <a:srgbClr val="5F5F5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368300" y="1689102"/>
            <a:ext cx="4076700" cy="1755775"/>
          </a:xfrm>
          <a:prstGeom prst="roundRect">
            <a:avLst>
              <a:gd name="adj" fmla="val 9616"/>
            </a:avLst>
          </a:prstGeom>
          <a:gradFill rotWithShape="1">
            <a:gsLst>
              <a:gs pos="0">
                <a:srgbClr val="DDDDDD">
                  <a:gamma/>
                  <a:tint val="28627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28575">
            <a:solidFill>
              <a:schemeClr val="accent1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gray">
          <a:xfrm>
            <a:off x="4648200" y="1752602"/>
            <a:ext cx="4152900" cy="1755775"/>
          </a:xfrm>
          <a:prstGeom prst="roundRect">
            <a:avLst>
              <a:gd name="adj" fmla="val 9616"/>
            </a:avLst>
          </a:prstGeom>
          <a:gradFill rotWithShape="1">
            <a:gsLst>
              <a:gs pos="0">
                <a:srgbClr val="DDDDDD">
                  <a:gamma/>
                  <a:tint val="28627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28575">
            <a:solidFill>
              <a:schemeClr val="accent2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gray">
          <a:xfrm>
            <a:off x="406401" y="3654427"/>
            <a:ext cx="4089400" cy="1831975"/>
          </a:xfrm>
          <a:prstGeom prst="roundRect">
            <a:avLst>
              <a:gd name="adj" fmla="val 9616"/>
            </a:avLst>
          </a:prstGeom>
          <a:gradFill rotWithShape="1">
            <a:gsLst>
              <a:gs pos="0">
                <a:srgbClr val="DDDDDD">
                  <a:gamma/>
                  <a:tint val="28627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28575">
            <a:solidFill>
              <a:schemeClr val="hlink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gray">
          <a:xfrm>
            <a:off x="4610100" y="3629027"/>
            <a:ext cx="4203700" cy="1831975"/>
          </a:xfrm>
          <a:prstGeom prst="roundRect">
            <a:avLst>
              <a:gd name="adj" fmla="val 9616"/>
            </a:avLst>
          </a:prstGeom>
          <a:gradFill rotWithShape="1">
            <a:gsLst>
              <a:gs pos="0">
                <a:srgbClr val="DDDDDD">
                  <a:gamma/>
                  <a:tint val="28627"/>
                  <a:invGamma/>
                </a:srgbClr>
              </a:gs>
              <a:gs pos="100000">
                <a:srgbClr val="DDDDDD"/>
              </a:gs>
            </a:gsLst>
            <a:lin ang="5400000" scaled="1"/>
          </a:gradFill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gray">
          <a:xfrm>
            <a:off x="2705100" y="2552702"/>
            <a:ext cx="1792288" cy="957263"/>
          </a:xfrm>
          <a:prstGeom prst="roundRect">
            <a:avLst>
              <a:gd name="adj" fmla="val 1977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66667"/>
                  <a:invGamma/>
                </a:schemeClr>
              </a:gs>
            </a:gsLst>
            <a:lin ang="5400000" scaled="1"/>
          </a:gradFill>
          <a:ln w="19050">
            <a:solidFill>
              <a:schemeClr val="accent1"/>
            </a:solidFill>
            <a:round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gray">
          <a:xfrm>
            <a:off x="4638675" y="2552702"/>
            <a:ext cx="1752600" cy="957263"/>
          </a:xfrm>
          <a:prstGeom prst="roundRect">
            <a:avLst>
              <a:gd name="adj" fmla="val 20903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lin ang="5400000" scaled="1"/>
          </a:gradFill>
          <a:ln w="19050">
            <a:solidFill>
              <a:schemeClr val="accent2"/>
            </a:solidFill>
            <a:round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2744788" y="3644900"/>
            <a:ext cx="1752600" cy="925512"/>
          </a:xfrm>
          <a:prstGeom prst="roundRect">
            <a:avLst>
              <a:gd name="adj" fmla="val 19773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6667"/>
                  <a:invGamma/>
                </a:schemeClr>
              </a:gs>
            </a:gsLst>
            <a:lin ang="5400000" scaled="1"/>
          </a:gradFill>
          <a:ln w="19050">
            <a:solidFill>
              <a:schemeClr val="hlink"/>
            </a:solidFill>
            <a:round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gray">
          <a:xfrm>
            <a:off x="4638675" y="3644900"/>
            <a:ext cx="1752600" cy="965200"/>
          </a:xfrm>
          <a:prstGeom prst="roundRect">
            <a:avLst>
              <a:gd name="adj" fmla="val 20903"/>
            </a:avLst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66667"/>
                  <a:invGamma/>
                </a:schemeClr>
              </a:gs>
            </a:gsLst>
            <a:lin ang="5400000" scaled="1"/>
          </a:gradFill>
          <a:ln w="19050">
            <a:solidFill>
              <a:schemeClr val="folHlink"/>
            </a:solidFill>
            <a:round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gray">
          <a:xfrm>
            <a:off x="923925" y="5713415"/>
            <a:ext cx="7296150" cy="763587"/>
          </a:xfrm>
          <a:prstGeom prst="roundRect">
            <a:avLst>
              <a:gd name="adj" fmla="val 35954"/>
            </a:avLst>
          </a:prstGeom>
          <a:gradFill rotWithShape="1">
            <a:gsLst>
              <a:gs pos="0">
                <a:srgbClr val="FF9900"/>
              </a:gs>
              <a:gs pos="50000">
                <a:srgbClr val="FF9900">
                  <a:gamma/>
                  <a:tint val="57255"/>
                  <a:invGamma/>
                </a:srgbClr>
              </a:gs>
              <a:gs pos="100000">
                <a:srgbClr val="FF9900"/>
              </a:gs>
            </a:gsLst>
            <a:lin ang="5400000" scaled="1"/>
          </a:gradFill>
          <a:ln w="19050">
            <a:solidFill>
              <a:srgbClr val="D27D00"/>
            </a:solidFill>
            <a:round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gray">
          <a:xfrm>
            <a:off x="2781301" y="2628901"/>
            <a:ext cx="163512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solidFill>
                  <a:srgbClr val="FFFFFF"/>
                </a:solidFill>
              </a:rPr>
              <a:t>Особенности  воспитательного процесса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gray">
          <a:xfrm>
            <a:off x="4710113" y="2641602"/>
            <a:ext cx="163988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Цели и задачи воспитания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gray">
          <a:xfrm>
            <a:off x="2838451" y="3795715"/>
            <a:ext cx="1577975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rgbClr val="FFFFFF"/>
                </a:solidFill>
              </a:rPr>
              <a:t> </a:t>
            </a:r>
            <a:r>
              <a:rPr lang="ru-RU" sz="1400" dirty="0">
                <a:solidFill>
                  <a:srgbClr val="FFFFFF"/>
                </a:solidFill>
              </a:rPr>
              <a:t>Виды, формы и содержание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gray">
          <a:xfrm>
            <a:off x="4710114" y="3810000"/>
            <a:ext cx="1577975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400" dirty="0">
                <a:solidFill>
                  <a:srgbClr val="FFFFFF"/>
                </a:solidFill>
              </a:rPr>
              <a:t>Основные направления самоанализа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gray">
          <a:xfrm>
            <a:off x="467544" y="1828800"/>
            <a:ext cx="4079056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sz="1400" dirty="0"/>
              <a:t>основные принципы взаимодействия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ru-RU" sz="1400" dirty="0"/>
              <a:t>основные традиции воспитания в ОО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gray">
          <a:xfrm>
            <a:off x="1752600" y="4706938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dirty="0">
                <a:solidFill>
                  <a:srgbClr val="000000"/>
                </a:solidFill>
              </a:rPr>
              <a:t>11 модулей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gray">
          <a:xfrm>
            <a:off x="4889501" y="1828802"/>
            <a:ext cx="386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buFontTx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Личностное развитие обучающихся с учетом возрастных особенностей и уровней образования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gray">
          <a:xfrm>
            <a:off x="4902201" y="4699001"/>
            <a:ext cx="38989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600" dirty="0">
                <a:solidFill>
                  <a:srgbClr val="000000"/>
                </a:solidFill>
              </a:rPr>
              <a:t>Ежегодно , по выбранным ОО направлениям, с учетом основных принципов</a:t>
            </a:r>
          </a:p>
          <a:p>
            <a:pPr algn="r">
              <a:spcBef>
                <a:spcPct val="50000"/>
              </a:spcBef>
              <a:buFontTx/>
              <a:buChar char="•"/>
            </a:pPr>
            <a:endParaRPr lang="ru-RU" sz="1600" dirty="0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  <a:buFontTx/>
              <a:buChar char="•"/>
            </a:pPr>
            <a:endParaRPr lang="en-US" sz="1600" dirty="0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endParaRPr lang="en-US" sz="1600" b="0" dirty="0">
              <a:solidFill>
                <a:srgbClr val="000000"/>
              </a:solidFill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gray">
          <a:xfrm>
            <a:off x="1676400" y="5819777"/>
            <a:ext cx="57912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dirty="0">
                <a:solidFill>
                  <a:srgbClr val="000000"/>
                </a:solidFill>
              </a:rPr>
              <a:t>Важно помнить, что воспитывает не документ, а педагог </a:t>
            </a:r>
          </a:p>
          <a:p>
            <a:pPr algn="ctr" eaLnBrk="0" hangingPunct="0"/>
            <a:r>
              <a:rPr lang="ru-RU" sz="1600" dirty="0">
                <a:solidFill>
                  <a:srgbClr val="000000"/>
                </a:solidFill>
              </a:rPr>
              <a:t>(действиями ,словами, отношением)</a:t>
            </a:r>
            <a:endParaRPr lang="en-US" sz="16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9536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229600" cy="5620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7030A0"/>
                </a:solidFill>
              </a:rPr>
              <a:t>Задачи воспитания</a:t>
            </a:r>
            <a:br>
              <a:rPr lang="ru-RU" sz="3200" b="1" dirty="0">
                <a:solidFill>
                  <a:srgbClr val="7030A0"/>
                </a:solidFill>
              </a:rPr>
            </a:br>
            <a:endParaRPr lang="ru-RU" sz="3200" b="1" i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305800" cy="481922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800" dirty="0"/>
              <a:t>Использовать воспитательные возможности общешкольных ключевых дел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Реализовывать потенциал классного руководства в воспитании обучающихся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Вовлекать обучающихся в кружки, секции, иные объединения, работающие по программам ВУД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Использовать возможности школьного урока в воспитании обучающихся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Инициировать и поддерживать ученическое самоуправление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Организовывать экскурсии, походы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Вести </a:t>
            </a:r>
            <a:r>
              <a:rPr lang="ru-RU" sz="1800" dirty="0" err="1"/>
              <a:t>профориентационную</a:t>
            </a:r>
            <a:r>
              <a:rPr lang="ru-RU" sz="1800" dirty="0"/>
              <a:t> работу с обучающимися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Организовывать работу школьных медиа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Развивать предметно-эстетическую среду школы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Организовывать работу с семьями обучающихся для совместного решения проблем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09600" y="1930400"/>
            <a:ext cx="8229600" cy="3886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2769348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604448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</a:rPr>
              <a:t>Модули программы воспитания</a:t>
            </a:r>
          </a:p>
        </p:txBody>
      </p:sp>
      <p:pic>
        <p:nvPicPr>
          <p:cNvPr id="9" name="Picture 2" descr="C:\Users\User\Desktop\Все\Фото 20-21\Безопасность во всем\0-02-05-69937dc181588e3763e0e38bd1c8b8ec8b7d8385f54a5a451d1cad97df64d473_e48450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4869160"/>
            <a:ext cx="3258589" cy="238990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7056" y="1412776"/>
            <a:ext cx="8496944" cy="2696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r>
              <a:rPr lang="ru-RU" b="1" u="sng" kern="100" dirty="0">
                <a:ea typeface="Times New Roman" panose="02020603050405020304" pitchFamily="18" charset="0"/>
              </a:rPr>
              <a:t>Инвариантные:</a:t>
            </a:r>
            <a:r>
              <a:rPr lang="ru-RU" b="1" kern="100" dirty="0"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Классное руководство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Школьный урок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Курсы внеурочной деятельности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Работа с родителями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Самоуправление*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Профориентация* </a:t>
            </a:r>
          </a:p>
        </p:txBody>
      </p:sp>
      <p:pic>
        <p:nvPicPr>
          <p:cNvPr id="6" name="Picture 6" descr="C:\Users\User\Desktop\Все\Фото 20-21\ГТО\0-04-05-f8f4b2824f565895d64e01c84cef3ec5ca55af5842ee732a1fc24524a7a33503_621d11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2713">
            <a:off x="87404" y="4539411"/>
            <a:ext cx="1696130" cy="2361858"/>
          </a:xfrm>
          <a:prstGeom prst="rect">
            <a:avLst/>
          </a:prstGeom>
          <a:noFill/>
        </p:spPr>
      </p:pic>
      <p:pic>
        <p:nvPicPr>
          <p:cNvPr id="7" name="Picture 4" descr="C:\Users\User\Desktop\Все\Фото 20-21\Веселый светофор\0-04-0a-7fe6dc6f92e7fc67e28c09b84066cf3cf53bef0a253d4da117aa559cfadb5e0b_943e3f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293096"/>
            <a:ext cx="1887990" cy="3356427"/>
          </a:xfrm>
          <a:prstGeom prst="rect">
            <a:avLst/>
          </a:prstGeom>
          <a:noFill/>
        </p:spPr>
      </p:pic>
      <p:pic>
        <p:nvPicPr>
          <p:cNvPr id="8" name="Picture 5" descr="C:\Users\User\Desktop\Все\Фото 20-21\Город трудовой доблести\0-02-05-d075400b477eaaaa49c6651bfa946bd0c0522b0d5a70938b79a34d8ed4ea0f8f_2d9bd6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2549">
            <a:off x="7285821" y="4990693"/>
            <a:ext cx="2275460" cy="2275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604448" cy="10969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7030A0"/>
                </a:solidFill>
              </a:rPr>
              <a:t>Модули программы воспитания</a:t>
            </a:r>
          </a:p>
        </p:txBody>
      </p:sp>
      <p:pic>
        <p:nvPicPr>
          <p:cNvPr id="9" name="Picture 2" descr="C:\Users\User\Desktop\Все\Фото 20-21\Безопасность во всем\0-02-05-69937dc181588e3763e0e38bd1c8b8ec8b7d8385f54a5a451d1cad97df64d473_e48450a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995936" y="4869160"/>
            <a:ext cx="3258589" cy="238990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700808"/>
            <a:ext cx="8604448" cy="3003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40000"/>
              </a:lnSpc>
            </a:pPr>
            <a:r>
              <a:rPr lang="ru-RU" b="1" u="sng" kern="100" dirty="0">
                <a:ea typeface="Times New Roman" panose="02020603050405020304" pitchFamily="18" charset="0"/>
              </a:rPr>
              <a:t>Вариативные:</a:t>
            </a:r>
            <a:r>
              <a:rPr lang="ru-RU" b="1" kern="100" dirty="0"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u="sng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Ключевые общешкольные дела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kern="1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ДОО «Алые паруса»</a:t>
            </a:r>
            <a:endParaRPr lang="ru-RU" sz="2800" kern="1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Школьные </a:t>
            </a:r>
            <a:r>
              <a:rPr lang="ru-RU" sz="2800" kern="100" dirty="0" err="1">
                <a:solidFill>
                  <a:srgbClr val="000000"/>
                </a:solidFill>
                <a:ea typeface="Times New Roman" panose="02020603050405020304" pitchFamily="18" charset="0"/>
              </a:rPr>
              <a:t>медиа</a:t>
            </a:r>
            <a:endParaRPr lang="ru-RU" sz="2800" kern="1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Экскурсионная деятельность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800" kern="100" dirty="0">
                <a:solidFill>
                  <a:srgbClr val="000000"/>
                </a:solidFill>
                <a:ea typeface="Times New Roman" panose="02020603050405020304" pitchFamily="18" charset="0"/>
              </a:rPr>
              <a:t>Организация предметно-эстетической среды</a:t>
            </a:r>
          </a:p>
          <a:p>
            <a:pPr marL="342900" indent="-342900" algn="just"/>
            <a:endParaRPr lang="ru-RU" sz="2400" kern="100" dirty="0">
              <a:solidFill>
                <a:srgbClr val="00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6" descr="C:\Users\User\Desktop\Все\Фото 20-21\ГТО\0-04-05-f8f4b2824f565895d64e01c84cef3ec5ca55af5842ee732a1fc24524a7a33503_621d11f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2713">
            <a:off x="87404" y="4539411"/>
            <a:ext cx="1696130" cy="2361858"/>
          </a:xfrm>
          <a:prstGeom prst="rect">
            <a:avLst/>
          </a:prstGeom>
          <a:noFill/>
        </p:spPr>
      </p:pic>
      <p:pic>
        <p:nvPicPr>
          <p:cNvPr id="7" name="Picture 4" descr="C:\Users\User\Desktop\Все\Фото 20-21\Веселый светофор\0-04-0a-7fe6dc6f92e7fc67e28c09b84066cf3cf53bef0a253d4da117aa559cfadb5e0b_943e3ff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4293096"/>
            <a:ext cx="1887990" cy="3356427"/>
          </a:xfrm>
          <a:prstGeom prst="rect">
            <a:avLst/>
          </a:prstGeom>
          <a:noFill/>
        </p:spPr>
      </p:pic>
      <p:pic>
        <p:nvPicPr>
          <p:cNvPr id="8" name="Picture 5" descr="C:\Users\User\Desktop\Все\Фото 20-21\Город трудовой доблести\0-02-05-d075400b477eaaaa49c6651bfa946bd0c0522b0d5a70938b79a34d8ed4ea0f8f_2d9bd6e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2549">
            <a:off x="7285821" y="4990693"/>
            <a:ext cx="2275460" cy="22754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7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5256584" cy="1143000"/>
          </a:xfrm>
        </p:spPr>
        <p:txBody>
          <a:bodyPr>
            <a:normAutofit/>
          </a:bodyPr>
          <a:lstStyle/>
          <a:p>
            <a:r>
              <a:rPr lang="ru-RU" sz="27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Деятельность творческой группы педагогов. </a:t>
            </a:r>
            <a:r>
              <a:rPr lang="ru-RU" dirty="0"/>
              <a:t/>
            </a:r>
            <a:br>
              <a:rPr lang="ru-RU" dirty="0"/>
            </a:br>
            <a:endParaRPr lang="ru-RU" sz="13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1590"/>
            <a:ext cx="5580112" cy="4369658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None/>
            </a:pPr>
            <a:endParaRPr lang="ru-RU" sz="2800" dirty="0"/>
          </a:p>
          <a:p>
            <a:pPr marL="514350" indent="-514350">
              <a:buAutoNum type="arabicPeriod"/>
            </a:pPr>
            <a:r>
              <a:rPr lang="ru-RU" sz="2400" dirty="0"/>
              <a:t>Подготовка пояснительной записки.</a:t>
            </a:r>
          </a:p>
          <a:p>
            <a:pPr marL="514350" indent="-514350">
              <a:buAutoNum type="arabicPeriod"/>
            </a:pPr>
            <a:r>
              <a:rPr lang="ru-RU" sz="2400" dirty="0"/>
              <a:t>Определение целей и задач Рабочей программы воспитания.</a:t>
            </a:r>
          </a:p>
          <a:p>
            <a:pPr marL="514350" indent="-514350">
              <a:buAutoNum type="arabicPeriod"/>
            </a:pPr>
            <a:r>
              <a:rPr lang="ru-RU" sz="2400" dirty="0"/>
              <a:t>Наполнение содержательной части программы инвариантных и вариативных модулей.</a:t>
            </a:r>
          </a:p>
          <a:p>
            <a:pPr marL="514350" indent="-514350">
              <a:buAutoNum type="arabicPeriod"/>
            </a:pPr>
            <a:r>
              <a:rPr lang="ru-RU" sz="2400" dirty="0"/>
              <a:t>Разработка календарных планов воспитательной работы по различным направлениям программы воспитания для каждого уровня на 2021-2022 учебный год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0"/>
            <a:ext cx="2992835" cy="2992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714" y="1761854"/>
            <a:ext cx="3533788" cy="265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0-02-05-41158c5e04b90176180ef91b5000caec9f15826c0d83d71e6a5511db34402f31_c9b59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356" y="3837810"/>
            <a:ext cx="3020190" cy="302019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476672"/>
            <a:ext cx="7485512" cy="1096962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Педагогический совет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59832" y="1628800"/>
            <a:ext cx="5624339" cy="2038630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7000" b="1" dirty="0">
                <a:solidFill>
                  <a:srgbClr val="FF0000"/>
                </a:solidFill>
              </a:rPr>
              <a:t>Модульная  рабочая программа воспитания БОУ г.Омска «Средняя общеобразовательная школа№17»: проблемы и  перспективы внедрения</a:t>
            </a:r>
            <a:endParaRPr lang="ru-RU" sz="7000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esktop\Все\Фото 20-21\изображение_viber_2021-03-25_17-27-44.jpg"/>
          <p:cNvPicPr>
            <a:picLocks noChangeAspect="1" noChangeArrowheads="1"/>
          </p:cNvPicPr>
          <p:nvPr/>
        </p:nvPicPr>
        <p:blipFill>
          <a:blip r:embed="rId2" cstate="print"/>
          <a:srcRect t="19460" r="18454"/>
          <a:stretch>
            <a:fillRect/>
          </a:stretch>
        </p:blipFill>
        <p:spPr bwMode="auto">
          <a:xfrm>
            <a:off x="251520" y="980728"/>
            <a:ext cx="2304256" cy="3212976"/>
          </a:xfrm>
          <a:prstGeom prst="rect">
            <a:avLst/>
          </a:prstGeom>
          <a:noFill/>
        </p:spPr>
      </p:pic>
      <p:pic>
        <p:nvPicPr>
          <p:cNvPr id="1031" name="Picture 7" descr="http://xn--17-6kc3bfr2e.xn----btbzhjdpd.xn--p1ai/wp-content/uploads/2021/03/20210326_103752-1.jpg"/>
          <p:cNvPicPr>
            <a:picLocks noChangeAspect="1" noChangeArrowheads="1"/>
          </p:cNvPicPr>
          <p:nvPr/>
        </p:nvPicPr>
        <p:blipFill>
          <a:blip r:embed="rId3" cstate="print"/>
          <a:srcRect t="18709" r="8789" b="18361"/>
          <a:stretch>
            <a:fillRect/>
          </a:stretch>
        </p:blipFill>
        <p:spPr bwMode="auto">
          <a:xfrm>
            <a:off x="1763688" y="4193704"/>
            <a:ext cx="7380312" cy="26642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24544" y="836712"/>
            <a:ext cx="9083352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chemeClr val="accent1"/>
                </a:solidFill>
              </a:rPr>
              <a:t>РИП-ИНКО «</a:t>
            </a:r>
            <a:r>
              <a:rPr lang="en-US" sz="3100" b="1" cap="all" dirty="0">
                <a:solidFill>
                  <a:schemeClr val="accent1"/>
                </a:solidFill>
              </a:rPr>
              <a:t>STARTUP </a:t>
            </a:r>
            <a:r>
              <a:rPr lang="ru-RU" sz="3100" b="1" cap="all" dirty="0">
                <a:solidFill>
                  <a:schemeClr val="accent1"/>
                </a:solidFill>
              </a:rPr>
              <a:t>ОБЩЕГО</a:t>
            </a:r>
            <a:br>
              <a:rPr lang="ru-RU" sz="3100" b="1" cap="all" dirty="0">
                <a:solidFill>
                  <a:schemeClr val="accent1"/>
                </a:solidFill>
              </a:rPr>
            </a:br>
            <a:r>
              <a:rPr lang="ru-RU" sz="3100" b="1" cap="all" dirty="0">
                <a:solidFill>
                  <a:schemeClr val="accent1"/>
                </a:solidFill>
              </a:rPr>
              <a:t> ОБРАЗОВАНИЯ»</a:t>
            </a:r>
            <a:r>
              <a:rPr lang="ru-RU" cap="all" dirty="0"/>
              <a:t/>
            </a:r>
            <a:br>
              <a:rPr lang="ru-RU" cap="all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6672" y="1124744"/>
            <a:ext cx="8867328" cy="4525963"/>
          </a:xfrm>
        </p:spPr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dirty="0"/>
              <a:t>Бренд-сессия по представлению промежуточных результатов инновационного продукта  модуля  программы воспитания. «Детские общественные объединения» </a:t>
            </a:r>
          </a:p>
          <a:p>
            <a:r>
              <a:rPr lang="ru-RU" dirty="0"/>
              <a:t>III Областной августовский форум работников системы образования Омской области «Национальный проект              «Образование»:  шаг в будущее»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К началу учебного года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124744"/>
            <a:ext cx="8157592" cy="4597971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1800"/>
              </a:spcBef>
              <a:buFont typeface="Wingdings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Проведена корректировка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РПВ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ts val="1800"/>
              </a:spcBef>
              <a:buFont typeface="Wingdings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Внесены изменения в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ООП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ts val="1800"/>
              </a:spcBef>
              <a:buFont typeface="Wingdings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Внесены изменения в рабочие программы с учетом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РПВ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spcBef>
                <a:spcPts val="1800"/>
              </a:spcBef>
              <a:buFont typeface="Wingdings" pitchFamily="2" charset="2"/>
              <a:buChar char="§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Разработаны предложения по оформлению календарных планов воспитательной  работы классных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руководителей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Советники директора по воспитательной работе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636912"/>
            <a:ext cx="8219256" cy="4065315"/>
          </a:xfrm>
        </p:spPr>
        <p:txBody>
          <a:bodyPr/>
          <a:lstStyle/>
          <a:p>
            <a:r>
              <a:rPr lang="ru-RU" b="1" dirty="0" err="1">
                <a:solidFill>
                  <a:srgbClr val="7030A0"/>
                </a:solidFill>
              </a:rPr>
              <a:t>Бунакова</a:t>
            </a:r>
            <a:r>
              <a:rPr lang="ru-RU" b="1" dirty="0">
                <a:solidFill>
                  <a:srgbClr val="7030A0"/>
                </a:solidFill>
              </a:rPr>
              <a:t> Валерия Николаевна</a:t>
            </a:r>
          </a:p>
          <a:p>
            <a:r>
              <a:rPr lang="ru-RU" b="1" dirty="0">
                <a:solidFill>
                  <a:srgbClr val="7030A0"/>
                </a:solidFill>
              </a:rPr>
              <a:t>Третьякова Алёна Дмитриевна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Основные вопросы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Результаты воспитательной </a:t>
            </a:r>
            <a:r>
              <a:rPr lang="ru-RU" dirty="0" smtClean="0"/>
              <a:t>работы ОУ, </a:t>
            </a:r>
            <a:r>
              <a:rPr lang="ru-RU" dirty="0"/>
              <a:t>внеурочной деятельности, системы дополнительного образования </a:t>
            </a:r>
          </a:p>
          <a:p>
            <a:r>
              <a:rPr lang="ru-RU" dirty="0"/>
              <a:t>Основные направления воспитательной работы </a:t>
            </a:r>
            <a:r>
              <a:rPr lang="ru-RU" dirty="0" smtClean="0"/>
              <a:t>на </a:t>
            </a:r>
            <a:r>
              <a:rPr lang="ru-RU" dirty="0"/>
              <a:t>новый учебный год согласно Рабочей программе воспитания. </a:t>
            </a:r>
          </a:p>
          <a:p>
            <a:r>
              <a:rPr lang="ru-RU" dirty="0"/>
              <a:t>Согласование рабочих программ 2021/22 учебный год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 bwMode="auto">
          <a:xfrm>
            <a:off x="467544" y="620688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4000" b="1" dirty="0">
                <a:effectLst/>
              </a:rPr>
              <a:t>Внеурочная деятельность,</a:t>
            </a:r>
            <a:br>
              <a:rPr lang="ru-RU" sz="4000" b="1" dirty="0">
                <a:effectLst/>
              </a:rPr>
            </a:br>
            <a:r>
              <a:rPr lang="ru-RU" sz="4000" b="1" dirty="0">
                <a:effectLst/>
              </a:rPr>
              <a:t>дополнительное образование</a:t>
            </a: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>
          <a:xfrm>
            <a:off x="0" y="2060848"/>
            <a:ext cx="8856984" cy="4525963"/>
          </a:xfrm>
        </p:spPr>
        <p:txBody>
          <a:bodyPr/>
          <a:lstStyle/>
          <a:p>
            <a:pPr eaLnBrk="1" hangingPunct="1"/>
            <a:r>
              <a:rPr lang="ru-RU" b="1" dirty="0">
                <a:solidFill>
                  <a:srgbClr val="281288"/>
                </a:solidFill>
              </a:rPr>
              <a:t>ВД 114 группы – 2933 обучающихся</a:t>
            </a:r>
          </a:p>
          <a:p>
            <a:pPr eaLnBrk="1" hangingPunct="1"/>
            <a:r>
              <a:rPr lang="ru-RU" b="1" dirty="0">
                <a:solidFill>
                  <a:srgbClr val="281288"/>
                </a:solidFill>
              </a:rPr>
              <a:t>ДО 14 групп – 226 (164) воспитанника</a:t>
            </a:r>
          </a:p>
          <a:p>
            <a:pPr eaLnBrk="1" hangingPunct="1"/>
            <a:r>
              <a:rPr lang="ru-RU" b="1" dirty="0">
                <a:solidFill>
                  <a:srgbClr val="281288"/>
                </a:solidFill>
              </a:rPr>
              <a:t>Система Навигатор дополнительного образования- 824 обучающихся 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95536" y="1700808"/>
            <a:ext cx="4752528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«Помяни нас, Россия!»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«У истоков»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«Они учились в нашей школе»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«Люди  труда» 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«Новогодняя игрушка»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«Традиции родного края»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«Они защищали Родину»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«Трудовое воспитании в советской школе» 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«Учебные принадлежности»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691680" y="318429"/>
            <a:ext cx="58326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Школьный</a:t>
            </a:r>
            <a:r>
              <a:rPr kumimoji="0" lang="ru-RU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</a:t>
            </a:r>
          </a:p>
          <a:p>
            <a:pPr marL="0" marR="0" lvl="0" indent="431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C:\Users\User\Desktop\Все\Фото 20-21\Город трудовой доблести\0-02-05-d35a07828673e4a9d7d106f7f6dc76e19819b6cecbcfe7796f7bfef4185fc419_5c5cb25e.jpg"/>
          <p:cNvPicPr>
            <a:picLocks noChangeAspect="1" noChangeArrowheads="1"/>
          </p:cNvPicPr>
          <p:nvPr/>
        </p:nvPicPr>
        <p:blipFill>
          <a:blip r:embed="rId3" cstate="print"/>
          <a:srcRect r="23456"/>
          <a:stretch>
            <a:fillRect/>
          </a:stretch>
        </p:blipFill>
        <p:spPr bwMode="auto">
          <a:xfrm>
            <a:off x="5364088" y="1556792"/>
            <a:ext cx="3454046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5" name="Picture 3" descr="C:\Users\User\Desktop\0-02-04-4bab1050f73d0e43101894ea457cda6ae0409be09fd27773b33222868aa06767_7d4b50d04db05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544018"/>
            <a:ext cx="2880320" cy="4871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80252" y="620688"/>
            <a:ext cx="7534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ДОО «Алые паруса»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Grp="1"/>
          </p:cNvSpPr>
          <p:nvPr>
            <p:ph type="body" idx="1"/>
          </p:nvPr>
        </p:nvSpPr>
        <p:spPr>
          <a:xfrm>
            <a:off x="251520" y="1268760"/>
            <a:ext cx="8568952" cy="4525963"/>
          </a:xfrm>
        </p:spPr>
        <p:txBody>
          <a:bodyPr/>
          <a:lstStyle/>
          <a:p>
            <a:pPr eaLnBrk="1" hangingPunct="1"/>
            <a:r>
              <a:rPr lang="ru-RU" dirty="0">
                <a:solidFill>
                  <a:srgbClr val="281288"/>
                </a:solidFill>
              </a:rPr>
              <a:t>ППМС (Психолого-педагогическая –медико-социальная служба) социально-психологическое тестирование 80 </a:t>
            </a:r>
            <a:r>
              <a:rPr lang="ru-RU" dirty="0" smtClean="0">
                <a:solidFill>
                  <a:srgbClr val="281288"/>
                </a:solidFill>
              </a:rPr>
              <a:t>обучающихся</a:t>
            </a:r>
            <a:r>
              <a:rPr lang="en-US" dirty="0" smtClean="0">
                <a:solidFill>
                  <a:srgbClr val="281288"/>
                </a:solidFill>
              </a:rPr>
              <a:t>;</a:t>
            </a:r>
            <a:endParaRPr lang="ru-RU" dirty="0">
              <a:solidFill>
                <a:srgbClr val="281288"/>
              </a:solidFill>
            </a:endParaRPr>
          </a:p>
          <a:p>
            <a:pPr eaLnBrk="1" hangingPunct="1"/>
            <a:r>
              <a:rPr lang="ru-RU" dirty="0">
                <a:solidFill>
                  <a:srgbClr val="281288"/>
                </a:solidFill>
              </a:rPr>
              <a:t>ППК (психолого-педагогический консилиум)-4 обучающихся </a:t>
            </a:r>
            <a:r>
              <a:rPr lang="ru-RU" dirty="0" smtClean="0">
                <a:solidFill>
                  <a:srgbClr val="281288"/>
                </a:solidFill>
              </a:rPr>
              <a:t>ПМПК</a:t>
            </a:r>
            <a:r>
              <a:rPr lang="en-US" dirty="0" smtClean="0">
                <a:solidFill>
                  <a:srgbClr val="281288"/>
                </a:solidFill>
              </a:rPr>
              <a:t>;</a:t>
            </a:r>
            <a:endParaRPr lang="ru-RU" dirty="0">
              <a:solidFill>
                <a:srgbClr val="281288"/>
              </a:solidFill>
            </a:endParaRPr>
          </a:p>
          <a:p>
            <a:pPr eaLnBrk="1" hangingPunct="1"/>
            <a:r>
              <a:rPr lang="ru-RU" dirty="0">
                <a:solidFill>
                  <a:srgbClr val="281288"/>
                </a:solidFill>
              </a:rPr>
              <a:t>Совет профилактики 8 </a:t>
            </a:r>
            <a:r>
              <a:rPr lang="ru-RU" dirty="0" smtClean="0">
                <a:solidFill>
                  <a:srgbClr val="281288"/>
                </a:solidFill>
              </a:rPr>
              <a:t>заседаний</a:t>
            </a:r>
            <a:r>
              <a:rPr lang="en-US" dirty="0" smtClean="0">
                <a:solidFill>
                  <a:srgbClr val="281288"/>
                </a:solidFill>
              </a:rPr>
              <a:t>;</a:t>
            </a:r>
            <a:endParaRPr lang="ru-RU" dirty="0">
              <a:solidFill>
                <a:srgbClr val="281288"/>
              </a:solidFill>
            </a:endParaRPr>
          </a:p>
          <a:p>
            <a:pPr eaLnBrk="1" hangingPunct="1"/>
            <a:r>
              <a:rPr lang="ru-RU" dirty="0">
                <a:solidFill>
                  <a:srgbClr val="281288"/>
                </a:solidFill>
              </a:rPr>
              <a:t>Служба медиации (2 обращения</a:t>
            </a:r>
            <a:r>
              <a:rPr lang="ru-RU" dirty="0" smtClean="0">
                <a:solidFill>
                  <a:srgbClr val="281288"/>
                </a:solidFill>
              </a:rPr>
              <a:t>)</a:t>
            </a:r>
            <a:r>
              <a:rPr lang="en-US" dirty="0" smtClean="0">
                <a:solidFill>
                  <a:srgbClr val="281288"/>
                </a:solidFill>
              </a:rPr>
              <a:t>;</a:t>
            </a:r>
            <a:endParaRPr lang="ru-RU" dirty="0">
              <a:solidFill>
                <a:srgbClr val="281288"/>
              </a:solidFill>
            </a:endParaRPr>
          </a:p>
        </p:txBody>
      </p:sp>
      <p:sp>
        <p:nvSpPr>
          <p:cNvPr id="21506" name="Rectangle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>
                <a:effectLst/>
              </a:rPr>
              <a:t>Профилактическая работа</a:t>
            </a: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User\Desktop\Новая папка (2)\0-02-0a-8c7ee2563026224390f9d4560991963b3314e732a55b42615c1921393bb9f97c_3045d19dc731d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060848"/>
            <a:ext cx="4320480" cy="3240360"/>
          </a:xfrm>
          <a:prstGeom prst="rect">
            <a:avLst/>
          </a:prstGeom>
          <a:noFill/>
        </p:spPr>
      </p:pic>
      <p:pic>
        <p:nvPicPr>
          <p:cNvPr id="55299" name="Picture 3" descr="C:\Users\User\Desktop\Новая папка (2)\0-02-0a-7f44731186422eb5d87e3e96f7b6361ca42e5bc0302a6d1d7a2bdd98d101d16a_58247f132141f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844824"/>
            <a:ext cx="3186354" cy="42484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928364" y="620688"/>
            <a:ext cx="637994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Патриотическое </a:t>
            </a:r>
          </a:p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воспитание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48680"/>
            <a:ext cx="6806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Профориентация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2"/>
            <a:ext cx="7560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ПРОФОРИЕНТАЦИОННЫЕ ПРАКТИКИ В НАЧАЛЬНОЙ ШКОЛЕ</a:t>
            </a:r>
          </a:p>
          <a:p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«ОТ ХОББИ ДО ПРОФЕССИИ»</a:t>
            </a: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2132856"/>
            <a:ext cx="6858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II</a:t>
            </a:r>
            <a:r>
              <a:rPr lang="ru-RU" dirty="0"/>
              <a:t> Всероссийский Фестиваль детских и семейных проектов «Я и мой дом» Номинация «Хобби и карьера», лауреат (профессия – переводчик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/>
              <a:t>Открытая городская  конференция юных исследователей «Почемучка», проект «Бальные танцы – ступенька к будущей профессии»,  лауреат (профессия - хореограф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/>
          </a:p>
          <a:p>
            <a:r>
              <a:rPr lang="en-US" dirty="0"/>
              <a:t>II</a:t>
            </a:r>
            <a:r>
              <a:rPr lang="ru-RU" dirty="0"/>
              <a:t> Всероссийский конкурс научно-исследовательских работ «Наука – молодым!» по теме «Плавание – залог твоего успеха», Победитель</a:t>
            </a:r>
            <a:r>
              <a:rPr lang="en-US" dirty="0"/>
              <a:t> I </a:t>
            </a:r>
            <a:r>
              <a:rPr lang="ru-RU" dirty="0"/>
              <a:t>степени (профессия - тренер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endParaRPr lang="ru-RU" dirty="0"/>
          </a:p>
          <a:p>
            <a:r>
              <a:rPr lang="ru-RU" dirty="0"/>
              <a:t>Городской детский литературный конкурс </a:t>
            </a:r>
            <a:r>
              <a:rPr lang="en-US" dirty="0"/>
              <a:t>SAFE</a:t>
            </a:r>
            <a:r>
              <a:rPr lang="ru-RU" dirty="0"/>
              <a:t>-сказка, лауреаты</a:t>
            </a:r>
            <a:r>
              <a:rPr lang="en-US" dirty="0"/>
              <a:t> I </a:t>
            </a:r>
            <a:r>
              <a:rPr lang="ru-RU" dirty="0"/>
              <a:t>и </a:t>
            </a:r>
            <a:r>
              <a:rPr lang="en-US" dirty="0"/>
              <a:t>II</a:t>
            </a:r>
            <a:r>
              <a:rPr lang="ru-RU" dirty="0"/>
              <a:t> степени (профессия - спасатель</a:t>
            </a:r>
            <a:r>
              <a:rPr lang="ru-RU" dirty="0" smtClean="0"/>
              <a:t>)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Всероссийский конкурс  творческих проектов «Формула мира», лауреат (профессия  -космонавт)  и др.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48680"/>
            <a:ext cx="6806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Профориентация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1340768"/>
            <a:ext cx="8496944" cy="4358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ru-RU" dirty="0" err="1"/>
              <a:t>Видеоконкурс</a:t>
            </a:r>
            <a:r>
              <a:rPr lang="ru-RU" dirty="0"/>
              <a:t> для чтецов "Профессии в художественной  литературе</a:t>
            </a:r>
            <a:r>
              <a:rPr lang="ru-RU" dirty="0" smtClean="0"/>
              <a:t>»</a:t>
            </a:r>
            <a:r>
              <a:rPr lang="en-US" dirty="0" smtClean="0"/>
              <a:t>;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ru-RU" dirty="0"/>
              <a:t>Интеллектуальный турнир "Умножая таланты« (</a:t>
            </a:r>
            <a:r>
              <a:rPr lang="ru-RU" dirty="0" err="1"/>
              <a:t>компания"Газпромнефть</a:t>
            </a:r>
            <a:r>
              <a:rPr lang="ru-RU" dirty="0" smtClean="0"/>
              <a:t>»)</a:t>
            </a:r>
            <a:r>
              <a:rPr lang="en-US" dirty="0" smtClean="0"/>
              <a:t>;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ru-RU" dirty="0"/>
              <a:t>Всероссийская олимпиада по финансовой </a:t>
            </a:r>
            <a:r>
              <a:rPr lang="ru-RU" dirty="0" smtClean="0"/>
              <a:t>грамотности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ru-RU" dirty="0"/>
              <a:t>Всероссийский фестиваль детских и семейных проектов в рамках </a:t>
            </a:r>
          </a:p>
          <a:p>
            <a:pPr>
              <a:lnSpc>
                <a:spcPct val="140000"/>
              </a:lnSpc>
            </a:pPr>
            <a:r>
              <a:rPr lang="ru-RU" dirty="0"/>
              <a:t> реализации программы «Я и мой Дом</a:t>
            </a:r>
            <a:r>
              <a:rPr lang="ru-RU" dirty="0" smtClean="0"/>
              <a:t>»</a:t>
            </a:r>
            <a:r>
              <a:rPr lang="en-US" dirty="0" smtClean="0"/>
              <a:t>;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en-US" dirty="0"/>
              <a:t>V</a:t>
            </a:r>
            <a:r>
              <a:rPr lang="ru-RU" dirty="0"/>
              <a:t> Региональная научно-практическая конференция школьников</a:t>
            </a:r>
          </a:p>
          <a:p>
            <a:pPr>
              <a:lnSpc>
                <a:spcPct val="140000"/>
              </a:lnSpc>
              <a:buNone/>
            </a:pPr>
            <a:r>
              <a:rPr lang="ru-RU" dirty="0"/>
              <a:t> "Школьная наука-лестница в </a:t>
            </a:r>
            <a:r>
              <a:rPr lang="ru-RU" dirty="0" smtClean="0"/>
              <a:t>будущее“</a:t>
            </a:r>
            <a:r>
              <a:rPr lang="en-US" dirty="0" smtClean="0"/>
              <a:t>;</a:t>
            </a:r>
            <a:r>
              <a:rPr lang="ru-RU" dirty="0" smtClean="0"/>
              <a:t> 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ru-RU" dirty="0"/>
              <a:t>Русское космическое общество, проект «Хочу в космос</a:t>
            </a:r>
            <a:r>
              <a:rPr lang="ru-RU" dirty="0" smtClean="0"/>
              <a:t>»</a:t>
            </a:r>
            <a:r>
              <a:rPr lang="en-US" dirty="0" smtClean="0"/>
              <a:t>;</a:t>
            </a:r>
            <a:endParaRPr lang="ru-RU" dirty="0"/>
          </a:p>
          <a:p>
            <a:pPr>
              <a:lnSpc>
                <a:spcPct val="140000"/>
              </a:lnSpc>
            </a:pPr>
            <a:r>
              <a:rPr lang="ru-RU" dirty="0"/>
              <a:t>Открытая конференция юных исследователей  посвященная памяти </a:t>
            </a:r>
          </a:p>
          <a:p>
            <a:pPr>
              <a:lnSpc>
                <a:spcPct val="140000"/>
              </a:lnSpc>
            </a:pPr>
            <a:r>
              <a:rPr lang="ru-RU" dirty="0" err="1"/>
              <a:t>Земяницыной</a:t>
            </a:r>
            <a:r>
              <a:rPr lang="ru-RU" dirty="0"/>
              <a:t> Л. Д. </a:t>
            </a:r>
            <a:r>
              <a:rPr lang="en-US" dirty="0" smtClean="0"/>
              <a:t>;</a:t>
            </a:r>
            <a:endParaRPr lang="ru-RU" dirty="0"/>
          </a:p>
          <a:p>
            <a:pPr>
              <a:lnSpc>
                <a:spcPct val="140000"/>
              </a:lnSpc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20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Стержнем воспитательной работы  в ОУ являются ключевые общешкольные дела, через которые осуществляется интеграция реализации воспитательных</a:t>
            </a:r>
            <a:br>
              <a:rPr lang="ru-RU" sz="4000" dirty="0"/>
            </a:br>
            <a:r>
              <a:rPr lang="ru-RU" sz="4000" dirty="0"/>
              <a:t> задач</a:t>
            </a: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611560" y="620688"/>
            <a:ext cx="8229600" cy="1440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800" b="1" dirty="0">
                <a:solidFill>
                  <a:srgbClr val="FF0000"/>
                </a:solidFill>
              </a:rPr>
              <a:t>Сохраняем традиции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User\Desktop\Все\Фото 20-21\День Знаний 2020\0-04-0a-6dea281757f3e7cb4d09c33412f89c94076efef38fed639b04575a5db6b11a99_c89c19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874" y="1628800"/>
            <a:ext cx="8941126" cy="504056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79805" y="620688"/>
            <a:ext cx="7528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День Знаний - 2020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77072"/>
            <a:ext cx="42244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484784"/>
            <a:ext cx="4224469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3" y="1700808"/>
            <a:ext cx="329436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66158" y="548680"/>
            <a:ext cx="55066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Золотая осень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467544" y="2093361"/>
            <a:ext cx="7560840" cy="3279855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b="1" dirty="0" smtClean="0"/>
              <a:t>1. Распоряжение </a:t>
            </a:r>
            <a:r>
              <a:rPr lang="ru-RU" sz="3200" b="1" dirty="0"/>
              <a:t>Правительства Российской Федерации от 29 мая 2015 г. </a:t>
            </a:r>
            <a:r>
              <a:rPr lang="ru-RU" sz="3200" b="1" dirty="0" smtClean="0"/>
              <a:t>N </a:t>
            </a:r>
            <a:r>
              <a:rPr lang="ru-RU" sz="3200" b="1" dirty="0"/>
              <a:t>996-р </a:t>
            </a:r>
            <a:r>
              <a:rPr lang="ru-RU" sz="3200" b="1" dirty="0" smtClean="0"/>
              <a:t> г</a:t>
            </a:r>
            <a:r>
              <a:rPr lang="ru-RU" sz="3200" b="1" dirty="0"/>
              <a:t>. Москва </a:t>
            </a:r>
          </a:p>
          <a:p>
            <a:pPr>
              <a:buNone/>
            </a:pPr>
            <a:r>
              <a:rPr lang="ru-RU" sz="3200" b="1" dirty="0" smtClean="0"/>
              <a:t>2. "Стратегия </a:t>
            </a:r>
            <a:r>
              <a:rPr lang="ru-RU" sz="3200" b="1" dirty="0"/>
              <a:t>развития воспитания в Российской Федерации на период </a:t>
            </a:r>
            <a:r>
              <a:rPr lang="ru-RU" sz="3200" b="1" dirty="0" smtClean="0"/>
              <a:t>до </a:t>
            </a:r>
            <a:r>
              <a:rPr lang="ru-RU" sz="3200" b="1" dirty="0"/>
              <a:t>2025 года"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908720"/>
            <a:ext cx="59041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Основания для разработки рабочей </a:t>
            </a:r>
          </a:p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программы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4121191108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User\Desktop\Новая папка (2)\0-02-0a-95ac27faace86b6bcd2de3e8b590622e2d8be60f233256bee46fa94eabdb07a7_314b90ba76a75dc0.jpg"/>
          <p:cNvPicPr>
            <a:picLocks noChangeAspect="1" noChangeArrowheads="1"/>
          </p:cNvPicPr>
          <p:nvPr/>
        </p:nvPicPr>
        <p:blipFill>
          <a:blip r:embed="rId3" cstate="print"/>
          <a:srcRect l="18317" r="10378"/>
          <a:stretch>
            <a:fillRect/>
          </a:stretch>
        </p:blipFill>
        <p:spPr bwMode="auto">
          <a:xfrm rot="699927">
            <a:off x="5549091" y="1763812"/>
            <a:ext cx="3051504" cy="2853912"/>
          </a:xfrm>
          <a:prstGeom prst="rect">
            <a:avLst/>
          </a:prstGeom>
          <a:noFill/>
        </p:spPr>
      </p:pic>
      <p:pic>
        <p:nvPicPr>
          <p:cNvPr id="57347" name="Picture 3" descr="C:\Users\User\Desktop\Новая папка (2)\0-02-0a-0b71978a7ec207a8a5e8cc5e6450079bbe894771c207cfbeca2db58d210409f1_7bff6509471cd66b.jpg"/>
          <p:cNvPicPr>
            <a:picLocks noChangeAspect="1" noChangeArrowheads="1"/>
          </p:cNvPicPr>
          <p:nvPr/>
        </p:nvPicPr>
        <p:blipFill>
          <a:blip r:embed="rId4" cstate="print"/>
          <a:srcRect l="11375" t="12068" r="15395" b="11836"/>
          <a:stretch>
            <a:fillRect/>
          </a:stretch>
        </p:blipFill>
        <p:spPr bwMode="auto">
          <a:xfrm rot="21330588">
            <a:off x="120023" y="1857874"/>
            <a:ext cx="4139066" cy="322846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11560" y="476672"/>
            <a:ext cx="835292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Школьный спортивный</a:t>
            </a:r>
          </a:p>
          <a:p>
            <a:pPr algn="ctr"/>
            <a:r>
              <a:rPr lang="ru-RU" sz="32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клуб «Старт»</a:t>
            </a:r>
          </a:p>
        </p:txBody>
      </p:sp>
      <p:pic>
        <p:nvPicPr>
          <p:cNvPr id="5" name="Picture 2" descr="C:\Users\User\Desktop\0-02-04-24a2958938a23fbdf54f915c371e65015ea4dc109238964fa61eb1a22fb8d82c_824f9513d8aa53ea.jpg"/>
          <p:cNvPicPr>
            <a:picLocks noChangeAspect="1" noChangeArrowheads="1"/>
          </p:cNvPicPr>
          <p:nvPr/>
        </p:nvPicPr>
        <p:blipFill>
          <a:blip r:embed="rId5" cstate="print"/>
          <a:srcRect l="17073" t="10980" r="4878"/>
          <a:stretch>
            <a:fillRect/>
          </a:stretch>
        </p:blipFill>
        <p:spPr bwMode="auto">
          <a:xfrm>
            <a:off x="3275856" y="3902469"/>
            <a:ext cx="3888432" cy="29555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Desktop\Новая папка (2)\0-02-0a-8a95000f4d3aa2e6cba670dfae6d724c1b40b0dc22a45490aa3dbddeed184d2e_85ef327c14cc2b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7372">
            <a:off x="4427984" y="476672"/>
            <a:ext cx="4439576" cy="3329682"/>
          </a:xfrm>
          <a:prstGeom prst="rect">
            <a:avLst/>
          </a:prstGeom>
          <a:noFill/>
        </p:spPr>
      </p:pic>
      <p:pic>
        <p:nvPicPr>
          <p:cNvPr id="58371" name="Picture 3" descr="C:\Users\User\Desktop\Новая папка (2)\0-02-05-e5a30d8484ed632c4151857d830a32f2ccdf868fecde5c4a5411ebfbc1e68342_6bc85315c7cbf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67590"/>
            <a:ext cx="4920546" cy="3690410"/>
          </a:xfrm>
          <a:prstGeom prst="rect">
            <a:avLst/>
          </a:prstGeom>
          <a:noFill/>
        </p:spPr>
      </p:pic>
      <p:pic>
        <p:nvPicPr>
          <p:cNvPr id="58372" name="Picture 4" descr="C:\Users\User\Desktop\Новая папка (2)\0-02-05-1fa3a967cbe066eaeb2278a8464d7efa66d3b07f39b5b2e5912bee3e987a2b3f_c339fbfa60d0aed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70823">
            <a:off x="4989191" y="4292665"/>
            <a:ext cx="4181254" cy="192729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43608" y="764704"/>
            <a:ext cx="21948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ЮИД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C:\Users\User\Desktop\Новая папка (2)\0-02-05-8ca35bf1c1cfc0280930a4d2a737654c1c0d5b7c7daab63e3c3c7de08099b7bc_1ceb501bb8cc3c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76068">
            <a:off x="279540" y="2628918"/>
            <a:ext cx="4283968" cy="3212976"/>
          </a:xfrm>
          <a:prstGeom prst="rect">
            <a:avLst/>
          </a:prstGeom>
          <a:noFill/>
        </p:spPr>
      </p:pic>
      <p:pic>
        <p:nvPicPr>
          <p:cNvPr id="3" name="Picture 2" descr="C:\Users\User\Desktop\0-02-04-e2a4aa00b3a1682abf71b92f11a4511644c38be819919f764272284a61296fca_f1e38a5414096f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1036">
            <a:off x="4538519" y="3059571"/>
            <a:ext cx="5366296" cy="301854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28323" y="836712"/>
            <a:ext cx="8358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Праздники,концерты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User\Desktop\Новая папка (2)\0-02-0a-e444f4be9f3848e0ee8f8f9e3c206449a8e9ece2ba2b7af40fcf07affaff9ccf_5587befe257115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132856"/>
            <a:ext cx="5230889" cy="392316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33175" y="764704"/>
            <a:ext cx="5716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 </a:t>
            </a:r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ну-ка,парни</a:t>
            </a:r>
            <a:r>
              <a:rPr lang="ru-RU" sz="5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User\Desktop\Новая папка (2)\0-02-0a-abbdf7b0b1eadca72c7e9c2fbdda3be76e102d9627fa2acad9105d54f65e4986_6cb4bf97d53d7e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060848"/>
            <a:ext cx="8399240" cy="42941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8091" y="836712"/>
            <a:ext cx="8590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Конкурсы,олимпиады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User\Desktop\0-02-04-b3b3e395824d2eb06d21eee8ee59f5f116c1dd6e6e014316f22586afd5020af8_5f57265aa9640fd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204864"/>
            <a:ext cx="7842769" cy="346797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12740" y="692696"/>
            <a:ext cx="79015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Предметно-эстетическая среда</a:t>
            </a:r>
            <a:endParaRPr lang="ru-RU" sz="3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User\Desktop\0-02-04-870606137d33f501809d824c4531b6cb9da00c6e066efe041fed696ac51e3f61_5f1dc2ac50914c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764704"/>
            <a:ext cx="7680852" cy="5760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User\Desktop\0-02-0a-7f44731186422eb5d87e3e96f7b6361ca42e5bc0302a6d1d7a2bdd98d101d16a_1972c1ad42f60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60647"/>
            <a:ext cx="4752528" cy="6336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User\Desktop\0-02-04-a75930c23f6bc4de1f62f0a061df5995ab1798ee64b8262ff5026acad5d968fb_f0272a9b4d08d0a.jpg"/>
          <p:cNvPicPr>
            <a:picLocks noChangeAspect="1" noChangeArrowheads="1"/>
          </p:cNvPicPr>
          <p:nvPr/>
        </p:nvPicPr>
        <p:blipFill>
          <a:blip r:embed="rId3" cstate="print"/>
          <a:srcRect b="10937"/>
          <a:stretch>
            <a:fillRect/>
          </a:stretch>
        </p:blipFill>
        <p:spPr bwMode="auto">
          <a:xfrm>
            <a:off x="683568" y="836712"/>
            <a:ext cx="8192910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User\Desktop\0-02-0a-3aee80820176c94ac002c58b9c2732374a2d5cebdbe91443beaf528268b39007_a399e6a15f09423c.jpg"/>
          <p:cNvPicPr>
            <a:picLocks noChangeAspect="1" noChangeArrowheads="1"/>
          </p:cNvPicPr>
          <p:nvPr/>
        </p:nvPicPr>
        <p:blipFill>
          <a:blip r:embed="rId3" cstate="print"/>
          <a:srcRect b="23378"/>
          <a:stretch>
            <a:fillRect/>
          </a:stretch>
        </p:blipFill>
        <p:spPr bwMode="auto">
          <a:xfrm>
            <a:off x="323528" y="548680"/>
            <a:ext cx="6571209" cy="2448272"/>
          </a:xfrm>
          <a:prstGeom prst="rect">
            <a:avLst/>
          </a:prstGeom>
          <a:noFill/>
        </p:spPr>
      </p:pic>
      <p:pic>
        <p:nvPicPr>
          <p:cNvPr id="61444" name="Picture 4" descr="C:\Users\User\Desktop\0-02-04-67e87629d6bddc33f4706df593672645993f930395b063f7c07bf1dce92f9570_265005699c48945f.jpg"/>
          <p:cNvPicPr>
            <a:picLocks noChangeAspect="1" noChangeArrowheads="1"/>
          </p:cNvPicPr>
          <p:nvPr/>
        </p:nvPicPr>
        <p:blipFill>
          <a:blip r:embed="rId4" cstate="print"/>
          <a:srcRect t="15868" b="16124"/>
          <a:stretch>
            <a:fillRect/>
          </a:stretch>
        </p:blipFill>
        <p:spPr bwMode="auto">
          <a:xfrm>
            <a:off x="2915816" y="3212976"/>
            <a:ext cx="5647047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052736"/>
            <a:ext cx="5328592" cy="55399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Основания для </a:t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разработки рабочей </a:t>
            </a:r>
            <a:b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программы воспитания</a:t>
            </a:r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42900" y="2743200"/>
            <a:ext cx="4114800" cy="2708434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/>
              <a:t>31 июля 2020 года принят закон N 304-ФЗ </a:t>
            </a:r>
          </a:p>
          <a:p>
            <a:pPr algn="ctr">
              <a:buNone/>
            </a:pPr>
            <a:endParaRPr lang="ru-RU" b="1" dirty="0"/>
          </a:p>
          <a:p>
            <a:pPr algn="ctr">
              <a:buNone/>
            </a:pPr>
            <a:r>
              <a:rPr lang="ru-RU" b="1" dirty="0"/>
              <a:t>О ВНЕСЕНИИ ИЗМЕНЕНИЙ В ФЕДЕРАЛЬНЫЙ ЗАКОН </a:t>
            </a:r>
          </a:p>
          <a:p>
            <a:pPr algn="ctr">
              <a:buNone/>
            </a:pPr>
            <a:r>
              <a:rPr lang="ru-RU" b="1" dirty="0"/>
              <a:t>"ОБ ОБРАЗОВАНИИ В РОССИЙСКОЙ ФЕДЕРАЦИИ" ПО ВОПРОСАМ ВОСПИТАНИЯ ОБУЧАЮЩИХСЯ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356616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739987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User\Desktop\Новая папка (2)\0-02-0a-1c8ecfa6db8fa1a3290a4d7f4b176eef5230d590256c5a90a333bb37f3bf1e7e_771d69263a1f1c7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5697">
            <a:off x="3275386" y="4463985"/>
            <a:ext cx="4504918" cy="2027213"/>
          </a:xfrm>
          <a:prstGeom prst="rect">
            <a:avLst/>
          </a:prstGeom>
          <a:noFill/>
        </p:spPr>
      </p:pic>
      <p:pic>
        <p:nvPicPr>
          <p:cNvPr id="56323" name="Picture 3" descr="C:\Users\User\Desktop\Новая папка (2)\0-02-0a-69b3d6930ec09dc4083478a7a4b8857639f955e8611a5339b288fb0d5f84e0ee_c0ce776ba6a40c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556792"/>
            <a:ext cx="3672408" cy="2754306"/>
          </a:xfrm>
          <a:prstGeom prst="rect">
            <a:avLst/>
          </a:prstGeom>
          <a:noFill/>
        </p:spPr>
      </p:pic>
      <p:pic>
        <p:nvPicPr>
          <p:cNvPr id="4" name="Picture 2" descr="C:\Users\User\Desktop\0-02-04-b941a8b6b7b9910f58060455e6083e300a8db78c8fa56040e93ecf46e2cc5641_1bdb851124fca4a5.jpg"/>
          <p:cNvPicPr>
            <a:picLocks noChangeAspect="1" noChangeArrowheads="1"/>
          </p:cNvPicPr>
          <p:nvPr/>
        </p:nvPicPr>
        <p:blipFill>
          <a:blip r:embed="rId5" cstate="print"/>
          <a:srcRect l="10011" r="8471"/>
          <a:stretch>
            <a:fillRect/>
          </a:stretch>
        </p:blipFill>
        <p:spPr bwMode="auto">
          <a:xfrm rot="21333542">
            <a:off x="268138" y="1856041"/>
            <a:ext cx="4104456" cy="24482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381753" y="548680"/>
            <a:ext cx="5931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Наши педагоги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4766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Задачи на 2021-2022 учебный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96752"/>
            <a:ext cx="89289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1.Продолжить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корректировку локальных документов ОУ  в соответствие с разработанной Рабочей программой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воспитания.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2.Внедрить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Рабочую программу воспитания </a:t>
            </a:r>
          </a:p>
          <a:p>
            <a:pPr lvl="0"/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 календарные планы воспитательной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работы. 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" t="10684" r="8986" b="6593"/>
          <a:stretch>
            <a:fillRect/>
          </a:stretch>
        </p:blipFill>
        <p:spPr>
          <a:xfrm>
            <a:off x="0" y="4412027"/>
            <a:ext cx="3486150" cy="24459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t="20008" r="24158"/>
          <a:stretch>
            <a:fillRect/>
          </a:stretch>
        </p:blipFill>
        <p:spPr>
          <a:xfrm rot="21103968">
            <a:off x="3365601" y="4644971"/>
            <a:ext cx="3069772" cy="2471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923">
            <a:off x="5893069" y="4267779"/>
            <a:ext cx="3181340" cy="25639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5616" y="548680"/>
            <a:ext cx="6561151" cy="66107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4200" b="1" i="1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Изменения</a:t>
            </a:r>
            <a:r>
              <a:rPr sz="4200" b="1" i="1" spc="-6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4200" b="1" i="1" spc="-10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sz="4200" b="1" i="1" spc="-6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4200" b="1" i="1" spc="-11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273-ФЗ</a:t>
            </a:r>
            <a:r>
              <a:rPr sz="4200" b="1" i="1" spc="-4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2500" b="1" i="1" spc="-4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(п.2.ст.2)</a:t>
            </a:r>
            <a:endParaRPr sz="2500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9512" y="1159004"/>
            <a:ext cx="8589645" cy="472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4945" marR="20066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0000"/>
                </a:solidFill>
                <a:latin typeface="Garamond"/>
                <a:cs typeface="Garamond"/>
              </a:rPr>
              <a:t>воспитание </a:t>
            </a:r>
            <a:r>
              <a:rPr sz="2400" b="1" dirty="0">
                <a:solidFill>
                  <a:srgbClr val="FF0000"/>
                </a:solidFill>
                <a:latin typeface="Garamond"/>
                <a:cs typeface="Garamond"/>
              </a:rPr>
              <a:t>- </a:t>
            </a:r>
            <a:r>
              <a:rPr sz="2400" b="1" spc="-5" dirty="0">
                <a:solidFill>
                  <a:srgbClr val="FF0000"/>
                </a:solidFill>
                <a:latin typeface="Garamond"/>
                <a:cs typeface="Garamond"/>
              </a:rPr>
              <a:t>деятельность</a:t>
            </a:r>
            <a:r>
              <a:rPr sz="2400" spc="-5" dirty="0">
                <a:solidFill>
                  <a:srgbClr val="171717"/>
                </a:solidFill>
                <a:latin typeface="Garamond"/>
                <a:cs typeface="Garamond"/>
              </a:rPr>
              <a:t>,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направленная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на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развитие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личности, создание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условий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для </a:t>
            </a:r>
            <a:r>
              <a:rPr sz="1600" spc="-58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самоопределения и социализации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обучающихся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на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основе социокультурных,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духовно- </a:t>
            </a:r>
            <a:r>
              <a:rPr sz="1600" spc="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нравственных ценностей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и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принятых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в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российском обществе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правил и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норм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поведения </a:t>
            </a:r>
            <a:r>
              <a:rPr sz="1600" spc="-58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в</a:t>
            </a:r>
            <a:r>
              <a:rPr sz="1600" spc="-1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интересах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человека,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семьи,</a:t>
            </a:r>
            <a:r>
              <a:rPr sz="1600" spc="-1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spc="-5" dirty="0">
                <a:solidFill>
                  <a:srgbClr val="171717"/>
                </a:solidFill>
                <a:latin typeface="Garamond"/>
                <a:cs typeface="Garamond"/>
              </a:rPr>
              <a:t>общества </a:t>
            </a:r>
            <a:r>
              <a:rPr sz="1600" dirty="0">
                <a:solidFill>
                  <a:srgbClr val="171717"/>
                </a:solidFill>
                <a:latin typeface="Garamond"/>
                <a:cs typeface="Garamond"/>
              </a:rPr>
              <a:t>и</a:t>
            </a:r>
            <a:r>
              <a:rPr sz="1600" spc="-1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1600" spc="-5" dirty="0" err="1">
                <a:solidFill>
                  <a:srgbClr val="171717"/>
                </a:solidFill>
                <a:latin typeface="Garamond"/>
                <a:cs typeface="Garamond"/>
              </a:rPr>
              <a:t>государства</a:t>
            </a:r>
            <a:r>
              <a:rPr sz="2400" spc="-5" dirty="0">
                <a:solidFill>
                  <a:srgbClr val="171717"/>
                </a:solidFill>
                <a:latin typeface="Garamond"/>
                <a:cs typeface="Garamond"/>
              </a:rPr>
              <a:t>,</a:t>
            </a:r>
            <a:endParaRPr lang="ru-RU" sz="2400" spc="-5" dirty="0">
              <a:solidFill>
                <a:srgbClr val="171717"/>
              </a:solidFill>
              <a:latin typeface="Garamond"/>
              <a:cs typeface="Garamond"/>
            </a:endParaRPr>
          </a:p>
          <a:p>
            <a:pPr marL="194945" marR="200660" algn="just">
              <a:lnSpc>
                <a:spcPct val="100000"/>
              </a:lnSpc>
              <a:spcBef>
                <a:spcPts val="100"/>
              </a:spcBef>
            </a:pPr>
            <a:r>
              <a:rPr sz="2400" spc="2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формирование</a:t>
            </a:r>
            <a:r>
              <a:rPr sz="2400" b="1" spc="-3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у </a:t>
            </a:r>
            <a:r>
              <a:rPr sz="2400" b="1" spc="-5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обучающихся</a:t>
            </a:r>
            <a:r>
              <a:rPr lang="ru-RU"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чувства</a:t>
            </a:r>
            <a:r>
              <a:rPr sz="2400" b="1" spc="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патриотизма,</a:t>
            </a:r>
            <a:r>
              <a:rPr sz="2400" b="1" spc="-1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гражданственности,</a:t>
            </a:r>
            <a:r>
              <a:rPr sz="2400" b="1" spc="-1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уважения</a:t>
            </a:r>
            <a:r>
              <a:rPr sz="2400" b="1" spc="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к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памяти</a:t>
            </a:r>
            <a:r>
              <a:rPr sz="2400" b="1" spc="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защитников</a:t>
            </a:r>
            <a:r>
              <a:rPr sz="2400" b="1" spc="-2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Отечества</a:t>
            </a:r>
            <a:r>
              <a:rPr sz="2400" b="1" spc="2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и </a:t>
            </a:r>
            <a:r>
              <a:rPr sz="2400" b="1" spc="-58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подвигам</a:t>
            </a:r>
            <a:r>
              <a:rPr sz="2400" b="1" spc="-3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Героев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Отечества,</a:t>
            </a:r>
            <a:r>
              <a:rPr sz="2400" b="1" spc="2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закону</a:t>
            </a:r>
            <a:r>
              <a:rPr sz="2400" b="1" spc="-2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и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правопорядку,</a:t>
            </a:r>
            <a:r>
              <a:rPr sz="2400" b="1" spc="-3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человеку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труда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и </a:t>
            </a:r>
            <a:r>
              <a:rPr sz="2400" b="1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старшему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поколению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, взаимного уважения,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бережного отношения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к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культурному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наследию и </a:t>
            </a:r>
            <a:r>
              <a:rPr sz="2400" b="1" spc="-58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традициям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многонационального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народа </a:t>
            </a:r>
            <a:r>
              <a:rPr sz="2400" b="1" spc="-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Российской Федерации, природе </a:t>
            </a:r>
            <a:r>
              <a:rPr sz="2400" b="1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и </a:t>
            </a:r>
            <a:r>
              <a:rPr sz="2400" b="1" spc="5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spc="-5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окружающей</a:t>
            </a:r>
            <a:r>
              <a:rPr sz="2400" b="1" spc="-10" dirty="0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 </a:t>
            </a:r>
            <a:r>
              <a:rPr sz="2400" b="1" dirty="0" err="1">
                <a:solidFill>
                  <a:schemeClr val="accent6">
                    <a:lumMod val="50000"/>
                  </a:schemeClr>
                </a:solidFill>
                <a:latin typeface="Garamond"/>
                <a:cs typeface="Garamond"/>
              </a:rPr>
              <a:t>среде</a:t>
            </a:r>
            <a:endParaRPr sz="2650" b="1" dirty="0">
              <a:solidFill>
                <a:schemeClr val="accent6">
                  <a:lumMod val="50000"/>
                </a:schemeClr>
              </a:solidFill>
              <a:latin typeface="Garamond"/>
              <a:cs typeface="Garamond"/>
            </a:endParaRPr>
          </a:p>
          <a:p>
            <a:pPr marL="2540" algn="ctr">
              <a:lnSpc>
                <a:spcPts val="2280"/>
              </a:lnSpc>
            </a:pPr>
            <a:r>
              <a:rPr sz="2000" dirty="0">
                <a:latin typeface="Garamond"/>
                <a:cs typeface="Garamond"/>
              </a:rPr>
              <a:t>Федеральный</a:t>
            </a:r>
            <a:r>
              <a:rPr sz="2000" spc="-25" dirty="0">
                <a:latin typeface="Garamond"/>
                <a:cs typeface="Garamond"/>
              </a:rPr>
              <a:t> </a:t>
            </a:r>
            <a:r>
              <a:rPr sz="2000" spc="-5" dirty="0">
                <a:latin typeface="Garamond"/>
                <a:cs typeface="Garamond"/>
              </a:rPr>
              <a:t>закон</a:t>
            </a:r>
            <a:r>
              <a:rPr sz="2000" dirty="0">
                <a:latin typeface="Garamond"/>
                <a:cs typeface="Garamond"/>
              </a:rPr>
              <a:t> от</a:t>
            </a:r>
            <a:r>
              <a:rPr sz="2000" spc="-5" dirty="0"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171717"/>
                </a:solidFill>
                <a:latin typeface="Garamond"/>
                <a:cs typeface="Garamond"/>
              </a:rPr>
              <a:t>31</a:t>
            </a:r>
            <a:r>
              <a:rPr sz="2000" spc="-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171717"/>
                </a:solidFill>
                <a:latin typeface="Garamond"/>
                <a:cs typeface="Garamond"/>
              </a:rPr>
              <a:t>июля</a:t>
            </a:r>
            <a:r>
              <a:rPr sz="2000" spc="-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171717"/>
                </a:solidFill>
                <a:latin typeface="Garamond"/>
                <a:cs typeface="Garamond"/>
              </a:rPr>
              <a:t>2020</a:t>
            </a:r>
            <a:r>
              <a:rPr sz="2000" spc="-1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dirty="0">
                <a:solidFill>
                  <a:srgbClr val="171717"/>
                </a:solidFill>
                <a:latin typeface="Garamond"/>
                <a:cs typeface="Garamond"/>
              </a:rPr>
              <a:t>г. N</a:t>
            </a:r>
            <a:r>
              <a:rPr sz="2000" spc="-5" dirty="0">
                <a:solidFill>
                  <a:srgbClr val="171717"/>
                </a:solidFill>
                <a:latin typeface="Garamond"/>
                <a:cs typeface="Garamond"/>
              </a:rPr>
              <a:t> 304-ФЗ</a:t>
            </a:r>
            <a:endParaRPr sz="2000" dirty="0">
              <a:latin typeface="Garamond"/>
              <a:cs typeface="Garamond"/>
            </a:endParaRPr>
          </a:p>
          <a:p>
            <a:pPr algn="ctr">
              <a:lnSpc>
                <a:spcPts val="2280"/>
              </a:lnSpc>
            </a:pP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"О внесении</a:t>
            </a:r>
            <a:r>
              <a:rPr sz="2000" i="1" spc="-1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изменений</a:t>
            </a:r>
            <a:r>
              <a:rPr sz="2000" i="1" spc="-1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в Федеральный</a:t>
            </a:r>
            <a:r>
              <a:rPr sz="2000" i="1" spc="-2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закон 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"Об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образовании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в</a:t>
            </a:r>
            <a:r>
              <a:rPr sz="2000" i="1" spc="5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Российской Федерации"</a:t>
            </a:r>
            <a:r>
              <a:rPr sz="2000" i="1" spc="-1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по вопросам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spc="-5" dirty="0">
                <a:solidFill>
                  <a:srgbClr val="171717"/>
                </a:solidFill>
                <a:latin typeface="Garamond"/>
                <a:cs typeface="Garamond"/>
              </a:rPr>
              <a:t>воспитания</a:t>
            </a:r>
            <a:r>
              <a:rPr sz="2000" i="1" spc="-10" dirty="0">
                <a:solidFill>
                  <a:srgbClr val="171717"/>
                </a:solidFill>
                <a:latin typeface="Garamond"/>
                <a:cs typeface="Garamond"/>
              </a:rPr>
              <a:t> </a:t>
            </a:r>
            <a:r>
              <a:rPr sz="2000" i="1" dirty="0">
                <a:solidFill>
                  <a:srgbClr val="171717"/>
                </a:solidFill>
                <a:latin typeface="Garamond"/>
                <a:cs typeface="Garamond"/>
              </a:rPr>
              <a:t>обучающихся"</a:t>
            </a:r>
            <a:endParaRPr sz="2000" dirty="0">
              <a:latin typeface="Garamond"/>
              <a:cs typeface="Garamond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552" y="620736"/>
            <a:ext cx="8604447" cy="661078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4200" b="1" i="1" spc="-12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Изменения</a:t>
            </a:r>
            <a:r>
              <a:rPr sz="4200" b="1" i="1" spc="-6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4200" b="1" i="1" spc="-105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sz="4200" b="1" i="1" spc="-7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4200" b="1" i="1" spc="-114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273-ФЗ</a:t>
            </a:r>
            <a:r>
              <a:rPr sz="4200" b="1" i="1" spc="-4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sz="2500" b="1" i="1" spc="-4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  <a:cs typeface="Calibri" pitchFamily="34" charset="0"/>
              </a:rPr>
              <a:t>(п.9.ст.2)</a:t>
            </a:r>
            <a:endParaRPr sz="2500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827584" y="1484784"/>
            <a:ext cx="7486650" cy="3687368"/>
          </a:xfrm>
          <a:prstGeom prst="rect">
            <a:avLst/>
          </a:prstGeom>
        </p:spPr>
        <p:txBody>
          <a:bodyPr vert="horz" wrap="square" lIns="0" tIns="268427" rIns="0" bIns="0" rtlCol="0">
            <a:spAutoFit/>
          </a:bodyPr>
          <a:lstStyle/>
          <a:p>
            <a:pPr marL="198120" marR="389890">
              <a:lnSpc>
                <a:spcPct val="100000"/>
              </a:lnSpc>
              <a:spcBef>
                <a:spcPts val="100"/>
              </a:spcBef>
              <a:buNone/>
            </a:pPr>
            <a:r>
              <a:rPr lang="ru-RU" sz="2400" b="1" spc="5" dirty="0">
                <a:solidFill>
                  <a:srgbClr val="C00000"/>
                </a:solidFill>
                <a:latin typeface="Garamond"/>
                <a:cs typeface="Garamond"/>
              </a:rPr>
              <a:t>   </a:t>
            </a:r>
            <a:r>
              <a:rPr lang="ru-RU" sz="2400" b="1" spc="5" dirty="0">
                <a:solidFill>
                  <a:srgbClr val="C00000"/>
                </a:solidFill>
                <a:cs typeface="Garamond"/>
              </a:rPr>
              <a:t>об</a:t>
            </a:r>
            <a:r>
              <a:rPr sz="2400" b="1" spc="5" dirty="0" err="1">
                <a:solidFill>
                  <a:srgbClr val="C00000"/>
                </a:solidFill>
                <a:cs typeface="Garamond"/>
              </a:rPr>
              <a:t>разовательная</a:t>
            </a:r>
            <a:r>
              <a:rPr sz="2400" b="1" spc="75" dirty="0">
                <a:solidFill>
                  <a:srgbClr val="C00000"/>
                </a:solidFill>
                <a:cs typeface="Garamond"/>
              </a:rPr>
              <a:t> </a:t>
            </a:r>
            <a:r>
              <a:rPr sz="2400" b="1" spc="5" dirty="0">
                <a:solidFill>
                  <a:srgbClr val="C00000"/>
                </a:solidFill>
                <a:cs typeface="Garamond"/>
              </a:rPr>
              <a:t>программа</a:t>
            </a:r>
            <a:r>
              <a:rPr sz="2400" b="1" spc="105" dirty="0">
                <a:solidFill>
                  <a:srgbClr val="C00000"/>
                </a:solidFill>
                <a:cs typeface="Garamond"/>
              </a:rPr>
              <a:t> </a:t>
            </a:r>
            <a:r>
              <a:rPr sz="2400" dirty="0"/>
              <a:t>-</a:t>
            </a:r>
            <a:r>
              <a:rPr sz="2400" spc="40" dirty="0"/>
              <a:t> </a:t>
            </a:r>
            <a:r>
              <a:rPr sz="1800" spc="5" dirty="0"/>
              <a:t>комплекс</a:t>
            </a:r>
            <a:r>
              <a:rPr sz="1800" spc="30" dirty="0"/>
              <a:t> </a:t>
            </a:r>
            <a:r>
              <a:rPr sz="1800" spc="5" dirty="0"/>
              <a:t>основных</a:t>
            </a:r>
            <a:r>
              <a:rPr sz="1800" spc="25" dirty="0"/>
              <a:t> </a:t>
            </a:r>
            <a:r>
              <a:rPr sz="1800" spc="5" dirty="0"/>
              <a:t>характеристик</a:t>
            </a:r>
            <a:r>
              <a:rPr sz="1800" spc="60" dirty="0"/>
              <a:t> </a:t>
            </a:r>
            <a:r>
              <a:rPr sz="1800" spc="5" dirty="0"/>
              <a:t>образования </a:t>
            </a:r>
            <a:r>
              <a:rPr sz="1800" spc="10" dirty="0"/>
              <a:t> </a:t>
            </a:r>
            <a:r>
              <a:rPr sz="1800" dirty="0"/>
              <a:t>(объем,</a:t>
            </a:r>
            <a:r>
              <a:rPr sz="1800" spc="55" dirty="0"/>
              <a:t> </a:t>
            </a:r>
            <a:r>
              <a:rPr sz="1800" spc="5" dirty="0"/>
              <a:t>содержание,</a:t>
            </a:r>
            <a:r>
              <a:rPr sz="1800" spc="80" dirty="0"/>
              <a:t> </a:t>
            </a:r>
            <a:r>
              <a:rPr sz="1800" spc="5" dirty="0"/>
              <a:t>планируемые</a:t>
            </a:r>
            <a:r>
              <a:rPr sz="1800" spc="55" dirty="0"/>
              <a:t> </a:t>
            </a:r>
            <a:r>
              <a:rPr sz="1800" spc="5" dirty="0"/>
              <a:t>результаты)</a:t>
            </a:r>
            <a:r>
              <a:rPr sz="1800" spc="90" dirty="0"/>
              <a:t> </a:t>
            </a:r>
            <a:r>
              <a:rPr sz="1800" dirty="0"/>
              <a:t>и</a:t>
            </a:r>
            <a:r>
              <a:rPr sz="1800" spc="25" dirty="0"/>
              <a:t> </a:t>
            </a:r>
            <a:r>
              <a:rPr sz="1800" spc="10" dirty="0"/>
              <a:t>организационно-педагогических </a:t>
            </a:r>
            <a:r>
              <a:rPr sz="1800" spc="-585" dirty="0"/>
              <a:t> </a:t>
            </a:r>
            <a:r>
              <a:rPr sz="1800" spc="5" dirty="0"/>
              <a:t>условий,</a:t>
            </a:r>
            <a:r>
              <a:rPr sz="1800" spc="30" dirty="0"/>
              <a:t> </a:t>
            </a:r>
            <a:r>
              <a:rPr sz="1800" spc="5" dirty="0"/>
              <a:t>который</a:t>
            </a:r>
            <a:r>
              <a:rPr sz="1800" spc="40" dirty="0"/>
              <a:t> </a:t>
            </a:r>
            <a:r>
              <a:rPr sz="1800" spc="5" dirty="0"/>
              <a:t>представлен</a:t>
            </a:r>
            <a:r>
              <a:rPr sz="1800" spc="65" dirty="0"/>
              <a:t> </a:t>
            </a:r>
            <a:r>
              <a:rPr sz="1800" dirty="0"/>
              <a:t>в</a:t>
            </a:r>
            <a:r>
              <a:rPr sz="1800" spc="20" dirty="0"/>
              <a:t> </a:t>
            </a:r>
            <a:r>
              <a:rPr sz="1800" spc="5" dirty="0"/>
              <a:t>виде</a:t>
            </a:r>
            <a:r>
              <a:rPr sz="1800" spc="30" dirty="0"/>
              <a:t> </a:t>
            </a:r>
            <a:r>
              <a:rPr sz="1800" spc="5" dirty="0"/>
              <a:t>учебного</a:t>
            </a:r>
            <a:r>
              <a:rPr sz="1800" spc="45" dirty="0"/>
              <a:t> </a:t>
            </a:r>
            <a:r>
              <a:rPr sz="1800" spc="5" dirty="0"/>
              <a:t>плана,</a:t>
            </a:r>
            <a:r>
              <a:rPr sz="1800" spc="30" dirty="0"/>
              <a:t> </a:t>
            </a:r>
            <a:r>
              <a:rPr sz="1800" spc="5" dirty="0" err="1"/>
              <a:t>календарного</a:t>
            </a:r>
            <a:r>
              <a:rPr sz="1800" spc="45" dirty="0"/>
              <a:t> </a:t>
            </a:r>
            <a:r>
              <a:rPr sz="1800" spc="5" dirty="0" err="1"/>
              <a:t>учебного</a:t>
            </a:r>
            <a:r>
              <a:rPr lang="ru-RU" sz="1800" spc="5" dirty="0"/>
              <a:t> </a:t>
            </a:r>
            <a:r>
              <a:rPr sz="1800" spc="5" dirty="0" err="1"/>
              <a:t>графика</a:t>
            </a:r>
            <a:r>
              <a:rPr sz="1800" spc="5" dirty="0"/>
              <a:t>,</a:t>
            </a:r>
            <a:r>
              <a:rPr sz="1800" spc="35" dirty="0"/>
              <a:t> </a:t>
            </a:r>
            <a:r>
              <a:rPr sz="1800" spc="5" dirty="0"/>
              <a:t>рабочих</a:t>
            </a:r>
            <a:r>
              <a:rPr sz="1800" spc="55" dirty="0"/>
              <a:t> </a:t>
            </a:r>
            <a:r>
              <a:rPr sz="1800" spc="5" dirty="0"/>
              <a:t>программ</a:t>
            </a:r>
            <a:r>
              <a:rPr sz="1800" spc="40" dirty="0"/>
              <a:t> </a:t>
            </a:r>
            <a:r>
              <a:rPr sz="1800" spc="5" dirty="0"/>
              <a:t>учебных</a:t>
            </a:r>
            <a:r>
              <a:rPr sz="1800" spc="50" dirty="0"/>
              <a:t> </a:t>
            </a:r>
            <a:r>
              <a:rPr sz="1800" spc="5" dirty="0"/>
              <a:t>предметов,</a:t>
            </a:r>
            <a:r>
              <a:rPr sz="1800" spc="55" dirty="0"/>
              <a:t> </a:t>
            </a:r>
            <a:r>
              <a:rPr sz="1800" spc="5" dirty="0"/>
              <a:t>курсов,</a:t>
            </a:r>
            <a:r>
              <a:rPr sz="1800" spc="40" dirty="0"/>
              <a:t> </a:t>
            </a:r>
            <a:r>
              <a:rPr sz="1800" spc="10" dirty="0"/>
              <a:t>дисциплин</a:t>
            </a:r>
            <a:r>
              <a:rPr sz="1800" spc="15" dirty="0"/>
              <a:t> </a:t>
            </a:r>
            <a:r>
              <a:rPr sz="1800" spc="5" dirty="0"/>
              <a:t>(модулей),</a:t>
            </a:r>
            <a:r>
              <a:rPr sz="1800" spc="70" dirty="0"/>
              <a:t> </a:t>
            </a:r>
            <a:r>
              <a:rPr sz="1800" spc="5" dirty="0"/>
              <a:t>иных </a:t>
            </a:r>
            <a:r>
              <a:rPr sz="1800" spc="-585" dirty="0"/>
              <a:t> </a:t>
            </a:r>
            <a:r>
              <a:rPr sz="1800" spc="5" dirty="0"/>
              <a:t>компонентов,</a:t>
            </a:r>
            <a:r>
              <a:rPr sz="1800" spc="20" dirty="0"/>
              <a:t> </a:t>
            </a:r>
            <a:r>
              <a:rPr sz="1800" spc="5" dirty="0"/>
              <a:t>оценочных</a:t>
            </a:r>
            <a:r>
              <a:rPr sz="1800" spc="35" dirty="0"/>
              <a:t> </a:t>
            </a:r>
            <a:r>
              <a:rPr sz="1800" dirty="0"/>
              <a:t>и</a:t>
            </a:r>
            <a:r>
              <a:rPr sz="1800" spc="25" dirty="0"/>
              <a:t> </a:t>
            </a:r>
            <a:r>
              <a:rPr sz="1800" spc="5" dirty="0"/>
              <a:t>методических</a:t>
            </a:r>
            <a:r>
              <a:rPr sz="1800" spc="50" dirty="0"/>
              <a:t> </a:t>
            </a:r>
            <a:r>
              <a:rPr sz="1800" spc="5" dirty="0"/>
              <a:t>материалов,</a:t>
            </a:r>
            <a:r>
              <a:rPr sz="1800" spc="50" dirty="0"/>
              <a:t> </a:t>
            </a:r>
            <a:r>
              <a:rPr sz="1800" dirty="0"/>
              <a:t>а</a:t>
            </a:r>
            <a:r>
              <a:rPr sz="1800" spc="30" dirty="0"/>
              <a:t> </a:t>
            </a:r>
            <a:r>
              <a:rPr sz="1800" spc="5" dirty="0"/>
              <a:t>также</a:t>
            </a:r>
            <a:r>
              <a:rPr sz="1800" spc="45" dirty="0"/>
              <a:t> </a:t>
            </a:r>
            <a:r>
              <a:rPr sz="1800" dirty="0"/>
              <a:t>в</a:t>
            </a:r>
            <a:r>
              <a:rPr sz="1800" spc="25" dirty="0"/>
              <a:t> </a:t>
            </a:r>
            <a:r>
              <a:rPr sz="1800" spc="5" dirty="0"/>
              <a:t>предусмотренных </a:t>
            </a:r>
            <a:r>
              <a:rPr sz="1800" spc="10" dirty="0"/>
              <a:t> </a:t>
            </a:r>
            <a:r>
              <a:rPr sz="1800" spc="5" dirty="0"/>
              <a:t>настоящим</a:t>
            </a:r>
            <a:r>
              <a:rPr sz="1800" spc="35" dirty="0"/>
              <a:t> </a:t>
            </a:r>
            <a:r>
              <a:rPr sz="1800" spc="5" dirty="0"/>
              <a:t>Федеральным</a:t>
            </a:r>
            <a:r>
              <a:rPr sz="1800" spc="60" dirty="0"/>
              <a:t> </a:t>
            </a:r>
            <a:r>
              <a:rPr sz="1800" spc="5" dirty="0"/>
              <a:t>законом</a:t>
            </a:r>
            <a:r>
              <a:rPr sz="1800" spc="40" dirty="0"/>
              <a:t> </a:t>
            </a:r>
            <a:r>
              <a:rPr sz="1800" spc="5" dirty="0"/>
              <a:t>случаях</a:t>
            </a:r>
            <a:r>
              <a:rPr sz="1800" spc="130" dirty="0"/>
              <a:t> </a:t>
            </a:r>
            <a:r>
              <a:rPr sz="2400" b="1" dirty="0">
                <a:solidFill>
                  <a:srgbClr val="C00000"/>
                </a:solidFill>
              </a:rPr>
              <a:t>в</a:t>
            </a:r>
            <a:r>
              <a:rPr sz="2400" b="1" spc="20" dirty="0">
                <a:solidFill>
                  <a:srgbClr val="C00000"/>
                </a:solidFill>
              </a:rPr>
              <a:t> </a:t>
            </a:r>
            <a:r>
              <a:rPr sz="2400" b="1" spc="5" dirty="0">
                <a:solidFill>
                  <a:srgbClr val="C00000"/>
                </a:solidFill>
              </a:rPr>
              <a:t>виде</a:t>
            </a:r>
            <a:r>
              <a:rPr sz="2400" b="1" spc="20" dirty="0">
                <a:solidFill>
                  <a:srgbClr val="C00000"/>
                </a:solidFill>
              </a:rPr>
              <a:t> </a:t>
            </a:r>
            <a:r>
              <a:rPr sz="2400" b="1" dirty="0">
                <a:solidFill>
                  <a:srgbClr val="C00000"/>
                </a:solidFill>
              </a:rPr>
              <a:t>рабочей</a:t>
            </a:r>
            <a:r>
              <a:rPr sz="2400" b="1" spc="70" dirty="0">
                <a:solidFill>
                  <a:srgbClr val="C00000"/>
                </a:solidFill>
              </a:rPr>
              <a:t> </a:t>
            </a:r>
            <a:r>
              <a:rPr sz="2400" b="1" spc="5" dirty="0">
                <a:solidFill>
                  <a:srgbClr val="C00000"/>
                </a:solidFill>
              </a:rPr>
              <a:t>программы</a:t>
            </a:r>
            <a:r>
              <a:rPr sz="2400" b="1" spc="30" dirty="0">
                <a:solidFill>
                  <a:srgbClr val="C00000"/>
                </a:solidFill>
              </a:rPr>
              <a:t> </a:t>
            </a:r>
            <a:r>
              <a:rPr sz="2400" b="1" spc="5" dirty="0">
                <a:solidFill>
                  <a:srgbClr val="C00000"/>
                </a:solidFill>
              </a:rPr>
              <a:t>воспитания, </a:t>
            </a:r>
            <a:r>
              <a:rPr sz="2400" b="1" spc="10" dirty="0">
                <a:solidFill>
                  <a:srgbClr val="C00000"/>
                </a:solidFill>
              </a:rPr>
              <a:t> </a:t>
            </a:r>
            <a:r>
              <a:rPr sz="2400" b="1" spc="5" dirty="0">
                <a:solidFill>
                  <a:srgbClr val="C00000"/>
                </a:solidFill>
              </a:rPr>
              <a:t>календарного</a:t>
            </a:r>
            <a:r>
              <a:rPr sz="2400" b="1" spc="40" dirty="0">
                <a:solidFill>
                  <a:srgbClr val="C00000"/>
                </a:solidFill>
              </a:rPr>
              <a:t> </a:t>
            </a:r>
            <a:r>
              <a:rPr sz="2400" b="1" spc="5" dirty="0">
                <a:solidFill>
                  <a:srgbClr val="C00000"/>
                </a:solidFill>
              </a:rPr>
              <a:t>плана</a:t>
            </a:r>
            <a:r>
              <a:rPr sz="2400" b="1" spc="25" dirty="0">
                <a:solidFill>
                  <a:srgbClr val="C00000"/>
                </a:solidFill>
              </a:rPr>
              <a:t> </a:t>
            </a:r>
            <a:r>
              <a:rPr sz="2400" b="1" spc="5" dirty="0" err="1">
                <a:solidFill>
                  <a:srgbClr val="C00000"/>
                </a:solidFill>
              </a:rPr>
              <a:t>воспитательной</a:t>
            </a:r>
            <a:r>
              <a:rPr sz="2400" b="1" spc="35" dirty="0">
                <a:solidFill>
                  <a:srgbClr val="C00000"/>
                </a:solidFill>
              </a:rPr>
              <a:t> </a:t>
            </a:r>
            <a:r>
              <a:rPr sz="2400" b="1" spc="15" dirty="0" err="1">
                <a:solidFill>
                  <a:srgbClr val="C00000"/>
                </a:solidFill>
              </a:rPr>
              <a:t>работы</a:t>
            </a:r>
            <a:endParaRPr sz="2400" b="1" dirty="0"/>
          </a:p>
        </p:txBody>
      </p: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485512" cy="109696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Рабочая программа воспитания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5763" y="1623060"/>
            <a:ext cx="4577715" cy="4896135"/>
          </a:xfrm>
        </p:spPr>
        <p:txBody>
          <a:bodyPr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Специалистами Института стратегии развития образования (Москва)  предложена Примерная программа воспитания и методические рекомендации для школ по разработке новых рабочих программ воспитания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/>
              <a:t>В нашей школе  разработали Рабочую	программу воспитания</a:t>
            </a:r>
          </a:p>
        </p:txBody>
      </p:sp>
      <p:pic>
        <p:nvPicPr>
          <p:cNvPr id="7" name="Picture 2" descr="C:\Users\User\Desktop\Все\Фото 20-21\Проекты 1 класс\0-02-0a-f3098048caa4bad9e2d0a3d4bf7cbb698c96813388bd2022e0db6262e8afaf0e_60691c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060848"/>
            <a:ext cx="3931920" cy="3310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958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9090"/>
            <a:ext cx="9396536" cy="1096962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Цель внедрения программы воспитания</a:t>
            </a:r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5259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НЕ разработать новый нечитаемый документ, а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перестроить воспитательную деятельность образовательной организации на основе системного подхода и традиционных ценностей</a:t>
            </a:r>
            <a:endParaRPr lang="ru-RU" dirty="0"/>
          </a:p>
        </p:txBody>
      </p:sp>
      <p:pic>
        <p:nvPicPr>
          <p:cNvPr id="4" name="Picture 2" descr="C:\Users\User\Desktop\Все\Фото 20-21\17 шк репортаж 2 9-2\17 шк репортаж 9-2\IMG_8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4420">
            <a:off x="162161" y="4291210"/>
            <a:ext cx="3491061" cy="2735790"/>
          </a:xfrm>
          <a:prstGeom prst="rect">
            <a:avLst/>
          </a:prstGeom>
          <a:noFill/>
        </p:spPr>
      </p:pic>
      <p:pic>
        <p:nvPicPr>
          <p:cNvPr id="3074" name="Picture 2" descr="C:\Users\User\Desktop\Все\Фото 20-21\Проекты 1 класс\0-02-0a-11c6371890b59d378fce836d2999379bf9bc8683d77b9e1c97be5fc1b4e59311_7a069c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4149080"/>
            <a:ext cx="3386028" cy="33860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7030A0"/>
                </a:solidFill>
              </a:rPr>
              <a:t>Базовые национальные ценности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7" y="1450074"/>
            <a:ext cx="7200800" cy="4572000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патриотизм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социальная солидарность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гражданственность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семья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труд и творчество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наука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традиционные российские религии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искусство и литература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природа</a:t>
            </a:r>
          </a:p>
          <a:p>
            <a:pPr algn="ctr"/>
            <a:r>
              <a:rPr lang="ru-RU" altLang="ru-RU" sz="2400" b="1" dirty="0">
                <a:solidFill>
                  <a:schemeClr val="tx2"/>
                </a:solidFill>
              </a:rPr>
              <a:t>человечество</a:t>
            </a:r>
          </a:p>
        </p:txBody>
      </p:sp>
    </p:spTree>
    <p:extLst>
      <p:ext uri="{BB962C8B-B14F-4D97-AF65-F5344CB8AC3E}">
        <p14:creationId xmlns:p14="http://schemas.microsoft.com/office/powerpoint/2010/main" val="372145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FF6D3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724</TotalTime>
  <Words>1125</Words>
  <Application>Microsoft Office PowerPoint</Application>
  <PresentationFormat>Экран (4:3)</PresentationFormat>
  <Paragraphs>178</Paragraphs>
  <Slides>41</Slides>
  <Notes>2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8" baseType="lpstr">
      <vt:lpstr>Arial</vt:lpstr>
      <vt:lpstr>Calibri</vt:lpstr>
      <vt:lpstr>Garamond</vt:lpstr>
      <vt:lpstr>Georgia</vt:lpstr>
      <vt:lpstr>Times New Roman</vt:lpstr>
      <vt:lpstr>Wingdings</vt:lpstr>
      <vt:lpstr>Тема Office</vt:lpstr>
      <vt:lpstr>Презентация PowerPoint</vt:lpstr>
      <vt:lpstr>Основные вопросы</vt:lpstr>
      <vt:lpstr>Презентация PowerPoint</vt:lpstr>
      <vt:lpstr>Основания для  разработки рабочей  программы воспитания</vt:lpstr>
      <vt:lpstr>Изменения в 273-ФЗ (п.2.ст.2)</vt:lpstr>
      <vt:lpstr>Изменения в 273-ФЗ (п.9.ст.2)</vt:lpstr>
      <vt:lpstr>Рабочая программа воспитания</vt:lpstr>
      <vt:lpstr>Цель внедрения программы воспитания </vt:lpstr>
      <vt:lpstr>Базовые национальные ценности</vt:lpstr>
      <vt:lpstr> </vt:lpstr>
      <vt:lpstr>Программа воспитания</vt:lpstr>
      <vt:lpstr>Задачи воспитания </vt:lpstr>
      <vt:lpstr>Модули программы воспитания</vt:lpstr>
      <vt:lpstr>Модули программы воспитания</vt:lpstr>
      <vt:lpstr>Деятельность творческой группы педагогов.  </vt:lpstr>
      <vt:lpstr>Педагогический совет</vt:lpstr>
      <vt:lpstr>РИП-ИНКО «STARTUP ОБЩЕГО  ОБРАЗОВАНИЯ» </vt:lpstr>
      <vt:lpstr>К началу учебного года</vt:lpstr>
      <vt:lpstr>Советники директора по воспитательной работе</vt:lpstr>
      <vt:lpstr>Внеурочная деятельность, дополнительное образование</vt:lpstr>
      <vt:lpstr>Презентация PowerPoint</vt:lpstr>
      <vt:lpstr>Презентация PowerPoint</vt:lpstr>
      <vt:lpstr>Профилактическая работа</vt:lpstr>
      <vt:lpstr>Презентация PowerPoint</vt:lpstr>
      <vt:lpstr>Презентация PowerPoint</vt:lpstr>
      <vt:lpstr>Презентация PowerPoint</vt:lpstr>
      <vt:lpstr>Стержнем воспитательной работы  в ОУ являются ключевые общешкольные дела, через которые осуществляется интеграция реализации воспитательных  задач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User</cp:lastModifiedBy>
  <cp:revision>10</cp:revision>
  <dcterms:created xsi:type="dcterms:W3CDTF">2014-08-12T11:19:11Z</dcterms:created>
  <dcterms:modified xsi:type="dcterms:W3CDTF">2021-10-11T15:02:26Z</dcterms:modified>
</cp:coreProperties>
</file>