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  <p:sldMasterId id="2147483678" r:id="rId2"/>
    <p:sldMasterId id="2147483690" r:id="rId3"/>
    <p:sldMasterId id="2147483702" r:id="rId4"/>
    <p:sldMasterId id="2147483714" r:id="rId5"/>
    <p:sldMasterId id="2147483726" r:id="rId6"/>
    <p:sldMasterId id="2147483738" r:id="rId7"/>
    <p:sldMasterId id="2147483750" r:id="rId8"/>
    <p:sldMasterId id="2147483762" r:id="rId9"/>
    <p:sldMasterId id="2147483774" r:id="rId10"/>
    <p:sldMasterId id="2147483786" r:id="rId11"/>
  </p:sldMasterIdLst>
  <p:notesMasterIdLst>
    <p:notesMasterId r:id="rId24"/>
  </p:notesMasterIdLst>
  <p:sldIdLst>
    <p:sldId id="256" r:id="rId12"/>
    <p:sldId id="291" r:id="rId13"/>
    <p:sldId id="279" r:id="rId14"/>
    <p:sldId id="275" r:id="rId15"/>
    <p:sldId id="274" r:id="rId16"/>
    <p:sldId id="259" r:id="rId17"/>
    <p:sldId id="284" r:id="rId18"/>
    <p:sldId id="273" r:id="rId19"/>
    <p:sldId id="272" r:id="rId20"/>
    <p:sldId id="289" r:id="rId21"/>
    <p:sldId id="277" r:id="rId22"/>
    <p:sldId id="292" r:id="rId23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>
      <p:cViewPr varScale="1">
        <p:scale>
          <a:sx n="109" d="100"/>
          <a:sy n="109" d="100"/>
        </p:scale>
        <p:origin x="1680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tx1"/>
                </a:solidFill>
              </a:rPr>
              <a:t>2018/2019 год</a:t>
            </a:r>
          </a:p>
        </c:rich>
      </c:tx>
      <c:layout>
        <c:manualLayout>
          <c:xMode val="edge"/>
          <c:yMode val="edge"/>
          <c:x val="0.33626761391355919"/>
          <c:y val="3.825604781245922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2018/2019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849-4D71-990A-12466DF8EDB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849-4D71-990A-12466DF8EDB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849-4D71-990A-12466DF8EDB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849-4D71-990A-12466DF8EDB0}"/>
              </c:ext>
            </c:extLst>
          </c:dPt>
          <c:cat>
            <c:strRef>
              <c:f>Лист1!$A$2:$A$5</c:f>
              <c:strCache>
                <c:ptCount val="4"/>
                <c:pt idx="0">
                  <c:v>старше 50 лет</c:v>
                </c:pt>
                <c:pt idx="1">
                  <c:v>до 25 лет</c:v>
                </c:pt>
                <c:pt idx="2">
                  <c:v>25-29 лет</c:v>
                </c:pt>
                <c:pt idx="3">
                  <c:v>30-49 лет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</c:v>
                </c:pt>
                <c:pt idx="1">
                  <c:v>7</c:v>
                </c:pt>
                <c:pt idx="2">
                  <c:v>9</c:v>
                </c:pt>
                <c:pt idx="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8E-4303-A051-0F32CE23EC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12376056883E-2"/>
          <c:y val="0.85808441919001055"/>
          <c:w val="0.92829164128543662"/>
          <c:h val="0.109739964437921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D7-4C97-98B1-8C57608DF34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4F-432A-A722-2A2B6C44FF3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74F-432A-A722-2A2B6C44FF3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74F-432A-A722-2A2B6C44FF3E}"/>
              </c:ext>
            </c:extLst>
          </c:dPt>
          <c:cat>
            <c:strRef>
              <c:f>Лист1!$A$2:$A$5</c:f>
              <c:strCache>
                <c:ptCount val="2"/>
                <c:pt idx="0">
                  <c:v>не приняли</c:v>
                </c:pt>
                <c:pt idx="1">
                  <c:v>приняли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0.96</c:v>
                </c:pt>
                <c:pt idx="1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D7-4C97-98B1-8C57608DF3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816-4889-B73A-E53A79D83BA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816-4889-B73A-E53A79D83BA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816-4889-B73A-E53A79D83BA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16-4889-B73A-E53A79D83BAC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AA-4F73-805E-6BDB8CACBA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915936570428741"/>
          <c:y val="0.10778123418385629"/>
          <c:w val="0.65016993417006874"/>
          <c:h val="0.616706939969632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041968044909861E-2"/>
                  <c:y val="1.800494389512276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63-4348-8DD2-E8865C8DDF51}"/>
                </c:ext>
              </c:extLst>
            </c:dLbl>
            <c:dLbl>
              <c:idx val="1"/>
              <c:layout>
                <c:manualLayout>
                  <c:x val="4.3879772571880855E-4"/>
                  <c:y val="-3.275156927008110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63-4348-8DD2-E8865C8DDF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Оценка теоретических знаний</c:v>
                </c:pt>
                <c:pt idx="1">
                  <c:v>Оценка методики преподавания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0.12000000000000002</c:v>
                </c:pt>
                <c:pt idx="1">
                  <c:v>6.0000000000000032E-2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63-4348-8DD2-E8865C8DDF5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(достаточный)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 rot="0" vert="horz"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Arial Black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763-4348-8DD2-E8865C8DDF51}"/>
                </c:ext>
              </c:extLst>
            </c:dLbl>
            <c:dLbl>
              <c:idx val="1"/>
              <c:layout>
                <c:manualLayout>
                  <c:x val="7.1184935847614277E-3"/>
                  <c:y val="-1.5875476264288344E-2"/>
                </c:manualLayout>
              </c:layout>
              <c:spPr/>
              <c:txPr>
                <a:bodyPr rot="0" vert="horz"/>
                <a:lstStyle/>
                <a:p>
                  <a:pPr>
                    <a:defRPr sz="1600" b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Black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763-4348-8DD2-E8865C8DDF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 Black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Оценка теоретических знаний</c:v>
                </c:pt>
                <c:pt idx="1">
                  <c:v>Оценка методики преподавания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0.46</c:v>
                </c:pt>
                <c:pt idx="1">
                  <c:v>0.35000000000000031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763-4348-8DD2-E8865C8DDF5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Удовлетворительный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840745394486686E-3"/>
                  <c:y val="-2.939488205014263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763-4348-8DD2-E8865C8DDF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>
                    <a:solidFill>
                      <a:schemeClr val="tx1"/>
                    </a:solidFill>
                    <a:latin typeface="Arial Black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Оценка теоретических знаний</c:v>
                </c:pt>
                <c:pt idx="1">
                  <c:v>Оценка методики преподавания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0.42000000000000032</c:v>
                </c:pt>
                <c:pt idx="1">
                  <c:v>0.41000000000000031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763-4348-8DD2-E8865C8DDF5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497971319587384E-2"/>
                  <c:y val="-2.146465434556912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763-4348-8DD2-E8865C8DDF51}"/>
                </c:ext>
              </c:extLst>
            </c:dLbl>
            <c:dLbl>
              <c:idx val="1"/>
              <c:layout>
                <c:manualLayout>
                  <c:x val="1.851890586203174E-2"/>
                  <c:y val="-1.574154406945795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763-4348-8DD2-E8865C8DDF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>
                    <a:solidFill>
                      <a:schemeClr val="tx1"/>
                    </a:solidFill>
                    <a:latin typeface="Arial Black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Оценка теоретических знаний</c:v>
                </c:pt>
                <c:pt idx="1">
                  <c:v>Оценка методики преподавания</c:v>
                </c:pt>
              </c:strCache>
            </c:strRef>
          </c:cat>
          <c:val>
            <c:numRef>
              <c:f>Лист1!$E$2:$E$3</c:f>
              <c:numCache>
                <c:formatCode>0%</c:formatCode>
                <c:ptCount val="2"/>
                <c:pt idx="1">
                  <c:v>0.18000000000000024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763-4348-8DD2-E8865C8DDF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2009344"/>
        <c:axId val="62010880"/>
      </c:barChart>
      <c:catAx>
        <c:axId val="62009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chemeClr val="accent6">
              <a:lumMod val="20000"/>
              <a:lumOff val="80000"/>
            </a:schemeClr>
          </a:solidFill>
        </c:spPr>
        <c:txPr>
          <a:bodyPr rot="-60000000" vert="horz"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2010880"/>
        <c:crosses val="autoZero"/>
        <c:auto val="1"/>
        <c:lblAlgn val="ctr"/>
        <c:lblOffset val="100"/>
        <c:noMultiLvlLbl val="0"/>
      </c:catAx>
      <c:valAx>
        <c:axId val="62010880"/>
        <c:scaling>
          <c:orientation val="minMax"/>
        </c:scaling>
        <c:delete val="1"/>
        <c:axPos val="b"/>
        <c:majorGridlines/>
        <c:numFmt formatCode="0%" sourceLinked="1"/>
        <c:majorTickMark val="none"/>
        <c:minorTickMark val="none"/>
        <c:tickLblPos val="none"/>
        <c:crossAx val="62009344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</c:spPr>
    </c:plotArea>
    <c:legend>
      <c:legendPos val="b"/>
      <c:layout>
        <c:manualLayout>
          <c:xMode val="edge"/>
          <c:yMode val="edge"/>
          <c:x val="1.8016346396055993E-2"/>
          <c:y val="0.74183424063992964"/>
          <c:w val="0.94680051199320003"/>
          <c:h val="0.20283126436244053"/>
        </c:manualLayout>
      </c:layout>
      <c:overlay val="0"/>
      <c:txPr>
        <a:bodyPr rot="0" vert="horz"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245280620809688"/>
          <c:y val="2.536689953599916E-2"/>
          <c:w val="0.36795703206411995"/>
          <c:h val="0.83374407348133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Оценка  педагогического мастерства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
Научиться учить
</c:v>
                </c:pt>
                <c:pt idx="1">
                  <c:v>Заинтересовать детей своим предметом</c:v>
                </c:pt>
                <c:pt idx="2">
                  <c:v>Умение грамотно и эмоционально говорить на уроках</c:v>
                </c:pt>
                <c:pt idx="3">
                  <c:v>Затруднения при объяснении материала
</c:v>
                </c:pt>
                <c:pt idx="4">
                  <c:v>Логично выстроить этапность урока 
</c:v>
                </c:pt>
                <c:pt idx="5">
                  <c:v>Неумение точно рассчитать время на уроке
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0.17</c:v>
                </c:pt>
                <c:pt idx="1">
                  <c:v>0.13</c:v>
                </c:pt>
                <c:pt idx="2">
                  <c:v>0.16</c:v>
                </c:pt>
                <c:pt idx="3">
                  <c:v>0.11</c:v>
                </c:pt>
                <c:pt idx="4">
                  <c:v>0.12000000000000002</c:v>
                </c:pt>
                <c:pt idx="5">
                  <c:v>0.15000000000000024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49-4BC7-9E44-B8CAD92899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038784"/>
        <c:axId val="62040320"/>
      </c:barChart>
      <c:catAx>
        <c:axId val="620387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100" b="1"/>
            </a:pPr>
            <a:endParaRPr lang="ru-RU"/>
          </a:p>
        </c:txPr>
        <c:crossAx val="62040320"/>
        <c:crosses val="autoZero"/>
        <c:auto val="1"/>
        <c:lblAlgn val="ctr"/>
        <c:lblOffset val="100"/>
        <c:noMultiLvlLbl val="0"/>
      </c:catAx>
      <c:valAx>
        <c:axId val="6204032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62038784"/>
        <c:crosses val="autoZero"/>
        <c:crossBetween val="between"/>
      </c:valAx>
      <c:spPr>
        <a:solidFill>
          <a:srgbClr val="EAF4E4"/>
        </a:solidFill>
      </c:spPr>
    </c:plotArea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38299712730359"/>
          <c:y val="0.26144521523752262"/>
          <c:w val="0.23466241846144106"/>
          <c:h val="0.4693248369228826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Выявление профессиональных проблем образовательных запросов молодого специалиста*
</c:v>
                </c:pt>
              </c:strCache>
            </c:strRef>
          </c:tx>
          <c:dLbls>
            <c:dLbl>
              <c:idx val="0"/>
              <c:layout>
                <c:manualLayout>
                  <c:x val="5.6649986618113386E-2"/>
                  <c:y val="-6.7435317644444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6E-43B3-BA9B-4630093364E8}"/>
                </c:ext>
              </c:extLst>
            </c:dLbl>
            <c:dLbl>
              <c:idx val="1"/>
              <c:layout>
                <c:manualLayout>
                  <c:x val="4.6349989051183704E-2"/>
                  <c:y val="0.108933974656410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6E-43B3-BA9B-4630093364E8}"/>
                </c:ext>
              </c:extLst>
            </c:dLbl>
            <c:dLbl>
              <c:idx val="2"/>
              <c:layout>
                <c:manualLayout>
                  <c:x val="-1.2874996958662134E-2"/>
                  <c:y val="0.134870635288889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6E-43B3-BA9B-4630093364E8}"/>
                </c:ext>
              </c:extLst>
            </c:dLbl>
            <c:dLbl>
              <c:idx val="3"/>
              <c:layout>
                <c:manualLayout>
                  <c:x val="-7.2099982968507989E-2"/>
                  <c:y val="2.0749328505982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6E-43B3-BA9B-4630093364E8}"/>
                </c:ext>
              </c:extLst>
            </c:dLbl>
            <c:dLbl>
              <c:idx val="4"/>
              <c:layout>
                <c:manualLayout>
                  <c:x val="-5.149998783464875E-2"/>
                  <c:y val="-8.8185054601776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6E-43B3-BA9B-4630093364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Освоить современные методики преподавания
</c:v>
                </c:pt>
                <c:pt idx="1">
                  <c:v>Обмениваться лучшими образовательными практиками практиками  
</c:v>
                </c:pt>
                <c:pt idx="2">
                  <c:v>Грамотно проводить самоанализ педагогической деятельности
</c:v>
                </c:pt>
                <c:pt idx="3">
                  <c:v>Реализовать свой потенциал</c:v>
                </c:pt>
                <c:pt idx="4">
                  <c:v>Самостоятельно и качественно выполнять возложенные обязанности
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0.19</c:v>
                </c:pt>
                <c:pt idx="1">
                  <c:v>0.17</c:v>
                </c:pt>
                <c:pt idx="2">
                  <c:v>0.11</c:v>
                </c:pt>
                <c:pt idx="3">
                  <c:v>0.22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96E-43B3-BA9B-4630093364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2181105587140438"/>
          <c:y val="0.15073897017978394"/>
          <c:w val="0.5458781761705096"/>
          <c:h val="0.82332436918773622"/>
        </c:manualLayout>
      </c:layout>
      <c:overlay val="0"/>
      <c:spPr>
        <a:solidFill>
          <a:srgbClr val="EAF4E4"/>
        </a:solidFill>
      </c:spPr>
      <c:txPr>
        <a:bodyPr/>
        <a:lstStyle/>
        <a:p>
          <a:pPr algn="just">
            <a:defRPr sz="9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30056141105094686"/>
          <c:w val="0.47868271370521204"/>
          <c:h val="0.523522144882450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8.9855335939104539E-2"/>
                  <c:y val="-3.447141138907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A7-4BFC-86EE-E0D8057FE426}"/>
                </c:ext>
              </c:extLst>
            </c:dLbl>
            <c:dLbl>
              <c:idx val="2"/>
              <c:layout>
                <c:manualLayout>
                  <c:x val="7.2999569913107423E-2"/>
                  <c:y val="-4.8902175120638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A7-4BFC-86EE-E0D8057FE4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Налаживать доверительные отношения с детьми</c:v>
                </c:pt>
                <c:pt idx="1">
                  <c:v>Освоиться в новом коллективе </c:v>
                </c:pt>
                <c:pt idx="2">
                  <c:v>Конструктивно выстраивать отношения с коллегами </c:v>
                </c:pt>
                <c:pt idx="3">
                  <c:v>Вовлекать родителей в образовательный процесс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0.38000000000000056</c:v>
                </c:pt>
                <c:pt idx="1">
                  <c:v>0.32000000000000056</c:v>
                </c:pt>
                <c:pt idx="2">
                  <c:v>0.2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A7-4BFC-86EE-E0D8057FE42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Налаживать доверительные отношения с детьми</c:v>
                </c:pt>
                <c:pt idx="1">
                  <c:v>Освоиться в новом коллективе </c:v>
                </c:pt>
                <c:pt idx="2">
                  <c:v>Конструктивно выстраивать отношения с коллегами </c:v>
                </c:pt>
                <c:pt idx="3">
                  <c:v>Вовлекать родителей в образовательный процесс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3-F6A7-4BFC-86EE-E0D8057FE4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2271259477544476"/>
          <c:y val="4.2513325688755491E-3"/>
          <c:w val="0.57728740522455613"/>
          <c:h val="0.99574866077682189"/>
        </c:manualLayout>
      </c:layout>
      <c:overlay val="0"/>
      <c:spPr>
        <a:solidFill>
          <a:srgbClr val="EAF4E4"/>
        </a:solidFill>
      </c:spPr>
      <c:txPr>
        <a:bodyPr/>
        <a:lstStyle/>
        <a:p>
          <a:pPr algn="just">
            <a:defRPr sz="10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724766-7A19-47A9-BBD1-0AD16E996DAD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B4634DAA-D3A0-4CE8-BD7D-804CB9B8BF89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Организация деятельности </a:t>
          </a:r>
          <a:r>
            <a:rPr lang="ru-RU" sz="28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Ментори</a:t>
          </a:r>
          <a:r>
            <a: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-площадки</a:t>
          </a:r>
          <a:endParaRPr lang="ru-RU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52223B-7495-4601-A37B-2C336DEA6C94}" type="parTrans" cxnId="{4DBE2137-F87F-4BA5-AB3F-36067585A3CA}">
      <dgm:prSet/>
      <dgm:spPr/>
      <dgm:t>
        <a:bodyPr/>
        <a:lstStyle/>
        <a:p>
          <a:endParaRPr lang="ru-RU"/>
        </a:p>
      </dgm:t>
    </dgm:pt>
    <dgm:pt modelId="{5CB32DE0-417D-4B7D-A582-1A11EBCE0A20}" type="sibTrans" cxnId="{4DBE2137-F87F-4BA5-AB3F-36067585A3CA}">
      <dgm:prSet/>
      <dgm:spPr/>
      <dgm:t>
        <a:bodyPr/>
        <a:lstStyle/>
        <a:p>
          <a:endParaRPr lang="ru-RU"/>
        </a:p>
      </dgm:t>
    </dgm:pt>
    <dgm:pt modelId="{56A7BA62-6305-4AB5-BEEA-0ED9BC36E01F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Кадровое сопровождение деятельности площадки</a:t>
          </a:r>
          <a:endParaRPr lang="ru-RU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89D8D9-8D6E-42F9-B766-B1392C7580A7}" type="parTrans" cxnId="{2864BEC7-6D39-4C58-876E-C03B6A92D635}">
      <dgm:prSet/>
      <dgm:spPr/>
      <dgm:t>
        <a:bodyPr/>
        <a:lstStyle/>
        <a:p>
          <a:endParaRPr lang="ru-RU"/>
        </a:p>
      </dgm:t>
    </dgm:pt>
    <dgm:pt modelId="{5C701F54-BBAC-4FF6-9811-600FC989FA37}" type="sibTrans" cxnId="{2864BEC7-6D39-4C58-876E-C03B6A92D635}">
      <dgm:prSet/>
      <dgm:spPr/>
      <dgm:t>
        <a:bodyPr/>
        <a:lstStyle/>
        <a:p>
          <a:endParaRPr lang="ru-RU"/>
        </a:p>
      </dgm:t>
    </dgm:pt>
    <dgm:pt modelId="{49B78DD6-AAB5-4180-9C33-6E94D35B613B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Методическое сопровождение деятельности площадки</a:t>
          </a:r>
          <a:endParaRPr lang="ru-RU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7335E3-9342-46D0-B738-B42012736737}" type="parTrans" cxnId="{CF5FAA3E-D371-42C2-965D-BCB092389538}">
      <dgm:prSet/>
      <dgm:spPr/>
      <dgm:t>
        <a:bodyPr/>
        <a:lstStyle/>
        <a:p>
          <a:endParaRPr lang="ru-RU"/>
        </a:p>
      </dgm:t>
    </dgm:pt>
    <dgm:pt modelId="{A543BA17-85A4-4FA8-A831-6733C09F96E5}" type="sibTrans" cxnId="{CF5FAA3E-D371-42C2-965D-BCB092389538}">
      <dgm:prSet/>
      <dgm:spPr/>
      <dgm:t>
        <a:bodyPr/>
        <a:lstStyle/>
        <a:p>
          <a:endParaRPr lang="ru-RU"/>
        </a:p>
      </dgm:t>
    </dgm:pt>
    <dgm:pt modelId="{406B6FF5-73D4-489E-BD2D-C084DF4F433A}" type="pres">
      <dgm:prSet presAssocID="{2F724766-7A19-47A9-BBD1-0AD16E996DA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C53505-72AA-496A-8CFD-4577F3825624}" type="pres">
      <dgm:prSet presAssocID="{B4634DAA-D3A0-4CE8-BD7D-804CB9B8BF89}" presName="parentLin" presStyleCnt="0"/>
      <dgm:spPr/>
    </dgm:pt>
    <dgm:pt modelId="{6EBEEB6A-6FD7-45FA-860E-A1EC476F512C}" type="pres">
      <dgm:prSet presAssocID="{B4634DAA-D3A0-4CE8-BD7D-804CB9B8BF8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C6441C0-3786-4928-82AA-FC6054A7338A}" type="pres">
      <dgm:prSet presAssocID="{B4634DAA-D3A0-4CE8-BD7D-804CB9B8BF89}" presName="parentText" presStyleLbl="node1" presStyleIdx="0" presStyleCnt="3" custScaleY="173577" custLinFactNeighborX="-23497" custLinFactNeighborY="-28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0DD24-23E7-447A-9732-17725CF2F05C}" type="pres">
      <dgm:prSet presAssocID="{B4634DAA-D3A0-4CE8-BD7D-804CB9B8BF89}" presName="negativeSpace" presStyleCnt="0"/>
      <dgm:spPr/>
    </dgm:pt>
    <dgm:pt modelId="{895B19AE-CA34-4466-A557-0051804C1971}" type="pres">
      <dgm:prSet presAssocID="{B4634DAA-D3A0-4CE8-BD7D-804CB9B8BF89}" presName="childText" presStyleLbl="conFgAcc1" presStyleIdx="0" presStyleCnt="3" custLinFactNeighborY="-70159">
        <dgm:presLayoutVars>
          <dgm:bulletEnabled val="1"/>
        </dgm:presLayoutVars>
      </dgm:prSet>
      <dgm:spPr>
        <a:solidFill>
          <a:srgbClr val="0070C0">
            <a:alpha val="90000"/>
          </a:srgbClr>
        </a:solidFill>
      </dgm:spPr>
      <dgm:t>
        <a:bodyPr/>
        <a:lstStyle/>
        <a:p>
          <a:endParaRPr lang="ru-RU"/>
        </a:p>
      </dgm:t>
    </dgm:pt>
    <dgm:pt modelId="{1DC412D5-1120-4C8B-9646-59DA3E3B5EBC}" type="pres">
      <dgm:prSet presAssocID="{5CB32DE0-417D-4B7D-A582-1A11EBCE0A20}" presName="spaceBetweenRectangles" presStyleCnt="0"/>
      <dgm:spPr/>
    </dgm:pt>
    <dgm:pt modelId="{E9092DD5-1928-4223-8C4B-2BEB7005EFC9}" type="pres">
      <dgm:prSet presAssocID="{56A7BA62-6305-4AB5-BEEA-0ED9BC36E01F}" presName="parentLin" presStyleCnt="0"/>
      <dgm:spPr/>
    </dgm:pt>
    <dgm:pt modelId="{593A9B5A-7BFA-4DA7-ACC1-667D6E483EE8}" type="pres">
      <dgm:prSet presAssocID="{56A7BA62-6305-4AB5-BEEA-0ED9BC36E01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8F42282-E474-4E6E-B9C9-8F0C5CAD76B2}" type="pres">
      <dgm:prSet presAssocID="{56A7BA62-6305-4AB5-BEEA-0ED9BC36E01F}" presName="parentText" presStyleLbl="node1" presStyleIdx="1" presStyleCnt="3" custScaleY="173314" custLinFactNeighborX="-23497" custLinFactNeighborY="-235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EE0777-0C90-47C3-88C4-9BB0ECF04E15}" type="pres">
      <dgm:prSet presAssocID="{56A7BA62-6305-4AB5-BEEA-0ED9BC36E01F}" presName="negativeSpace" presStyleCnt="0"/>
      <dgm:spPr/>
    </dgm:pt>
    <dgm:pt modelId="{6AC7AF17-18DF-4F41-ADCD-86DC782312D0}" type="pres">
      <dgm:prSet presAssocID="{56A7BA62-6305-4AB5-BEEA-0ED9BC36E01F}" presName="childText" presStyleLbl="conFgAcc1" presStyleIdx="1" presStyleCnt="3" custLinFactY="-24638" custLinFactNeighborX="1051" custLinFactNeighborY="-100000">
        <dgm:presLayoutVars>
          <dgm:bulletEnabled val="1"/>
        </dgm:presLayoutVars>
      </dgm:prSet>
      <dgm:spPr>
        <a:solidFill>
          <a:srgbClr val="0070C0">
            <a:alpha val="90000"/>
          </a:srgbClr>
        </a:solidFill>
      </dgm:spPr>
      <dgm:t>
        <a:bodyPr/>
        <a:lstStyle/>
        <a:p>
          <a:endParaRPr lang="ru-RU"/>
        </a:p>
      </dgm:t>
    </dgm:pt>
    <dgm:pt modelId="{E95741EA-D95E-4214-895A-26F85DE727F1}" type="pres">
      <dgm:prSet presAssocID="{5C701F54-BBAC-4FF6-9811-600FC989FA37}" presName="spaceBetweenRectangles" presStyleCnt="0"/>
      <dgm:spPr/>
    </dgm:pt>
    <dgm:pt modelId="{FA6C0A18-D6C2-46FF-A972-C3EB42149E79}" type="pres">
      <dgm:prSet presAssocID="{49B78DD6-AAB5-4180-9C33-6E94D35B613B}" presName="parentLin" presStyleCnt="0"/>
      <dgm:spPr/>
    </dgm:pt>
    <dgm:pt modelId="{0EFF1DC5-43A3-4D66-A54D-9C76ABBE2303}" type="pres">
      <dgm:prSet presAssocID="{49B78DD6-AAB5-4180-9C33-6E94D35B613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EBBA13A-900A-4063-A1EC-760EBD7EF90E}" type="pres">
      <dgm:prSet presAssocID="{49B78DD6-AAB5-4180-9C33-6E94D35B613B}" presName="parentText" presStyleLbl="node1" presStyleIdx="2" presStyleCnt="3" custScaleY="175896" custLinFactNeighborX="-23497" custLinFactNeighborY="-233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61AB62-DBE3-41D0-8D64-431824101C58}" type="pres">
      <dgm:prSet presAssocID="{49B78DD6-AAB5-4180-9C33-6E94D35B613B}" presName="negativeSpace" presStyleCnt="0"/>
      <dgm:spPr/>
    </dgm:pt>
    <dgm:pt modelId="{98B28CAD-0095-4225-8E6E-706461FFDBE4}" type="pres">
      <dgm:prSet presAssocID="{49B78DD6-AAB5-4180-9C33-6E94D35B613B}" presName="childText" presStyleLbl="conFgAcc1" presStyleIdx="2" presStyleCnt="3" custLinFactNeighborX="1051" custLinFactNeighborY="-86032">
        <dgm:presLayoutVars>
          <dgm:bulletEnabled val="1"/>
        </dgm:presLayoutVars>
      </dgm:prSet>
      <dgm:spPr>
        <a:solidFill>
          <a:srgbClr val="0070C0">
            <a:alpha val="90000"/>
          </a:srgbClr>
        </a:solidFill>
      </dgm:spPr>
      <dgm:t>
        <a:bodyPr/>
        <a:lstStyle/>
        <a:p>
          <a:endParaRPr lang="ru-RU"/>
        </a:p>
      </dgm:t>
    </dgm:pt>
  </dgm:ptLst>
  <dgm:cxnLst>
    <dgm:cxn modelId="{4DBE2137-F87F-4BA5-AB3F-36067585A3CA}" srcId="{2F724766-7A19-47A9-BBD1-0AD16E996DAD}" destId="{B4634DAA-D3A0-4CE8-BD7D-804CB9B8BF89}" srcOrd="0" destOrd="0" parTransId="{C652223B-7495-4601-A37B-2C336DEA6C94}" sibTransId="{5CB32DE0-417D-4B7D-A582-1A11EBCE0A20}"/>
    <dgm:cxn modelId="{0D54DE5A-3BB5-4259-9F3F-2AD2D1966B8D}" type="presOf" srcId="{B4634DAA-D3A0-4CE8-BD7D-804CB9B8BF89}" destId="{EC6441C0-3786-4928-82AA-FC6054A7338A}" srcOrd="1" destOrd="0" presId="urn:microsoft.com/office/officeart/2005/8/layout/list1"/>
    <dgm:cxn modelId="{03715F9D-D766-42BC-BC5A-AB0BE84345F1}" type="presOf" srcId="{56A7BA62-6305-4AB5-BEEA-0ED9BC36E01F}" destId="{28F42282-E474-4E6E-B9C9-8F0C5CAD76B2}" srcOrd="1" destOrd="0" presId="urn:microsoft.com/office/officeart/2005/8/layout/list1"/>
    <dgm:cxn modelId="{18144CF1-A438-4F08-B35A-B818A536C655}" type="presOf" srcId="{49B78DD6-AAB5-4180-9C33-6E94D35B613B}" destId="{0EFF1DC5-43A3-4D66-A54D-9C76ABBE2303}" srcOrd="0" destOrd="0" presId="urn:microsoft.com/office/officeart/2005/8/layout/list1"/>
    <dgm:cxn modelId="{A65A2678-C8EB-4136-8162-9D839B7D46E5}" type="presOf" srcId="{B4634DAA-D3A0-4CE8-BD7D-804CB9B8BF89}" destId="{6EBEEB6A-6FD7-45FA-860E-A1EC476F512C}" srcOrd="0" destOrd="0" presId="urn:microsoft.com/office/officeart/2005/8/layout/list1"/>
    <dgm:cxn modelId="{7F6C2F38-9CB3-4108-89AE-863756267EE0}" type="presOf" srcId="{2F724766-7A19-47A9-BBD1-0AD16E996DAD}" destId="{406B6FF5-73D4-489E-BD2D-C084DF4F433A}" srcOrd="0" destOrd="0" presId="urn:microsoft.com/office/officeart/2005/8/layout/list1"/>
    <dgm:cxn modelId="{2864BEC7-6D39-4C58-876E-C03B6A92D635}" srcId="{2F724766-7A19-47A9-BBD1-0AD16E996DAD}" destId="{56A7BA62-6305-4AB5-BEEA-0ED9BC36E01F}" srcOrd="1" destOrd="0" parTransId="{2789D8D9-8D6E-42F9-B766-B1392C7580A7}" sibTransId="{5C701F54-BBAC-4FF6-9811-600FC989FA37}"/>
    <dgm:cxn modelId="{C536767F-6A8D-405C-98B6-145F4F817472}" type="presOf" srcId="{49B78DD6-AAB5-4180-9C33-6E94D35B613B}" destId="{5EBBA13A-900A-4063-A1EC-760EBD7EF90E}" srcOrd="1" destOrd="0" presId="urn:microsoft.com/office/officeart/2005/8/layout/list1"/>
    <dgm:cxn modelId="{CF5FAA3E-D371-42C2-965D-BCB092389538}" srcId="{2F724766-7A19-47A9-BBD1-0AD16E996DAD}" destId="{49B78DD6-AAB5-4180-9C33-6E94D35B613B}" srcOrd="2" destOrd="0" parTransId="{CB7335E3-9342-46D0-B738-B42012736737}" sibTransId="{A543BA17-85A4-4FA8-A831-6733C09F96E5}"/>
    <dgm:cxn modelId="{4DABB043-9C1C-4D11-BDFB-83612CF15C48}" type="presOf" srcId="{56A7BA62-6305-4AB5-BEEA-0ED9BC36E01F}" destId="{593A9B5A-7BFA-4DA7-ACC1-667D6E483EE8}" srcOrd="0" destOrd="0" presId="urn:microsoft.com/office/officeart/2005/8/layout/list1"/>
    <dgm:cxn modelId="{B3A705B9-8780-42D4-9A0A-4A29849CC225}" type="presParOf" srcId="{406B6FF5-73D4-489E-BD2D-C084DF4F433A}" destId="{32C53505-72AA-496A-8CFD-4577F3825624}" srcOrd="0" destOrd="0" presId="urn:microsoft.com/office/officeart/2005/8/layout/list1"/>
    <dgm:cxn modelId="{EB48AEB4-7641-47F9-8404-FC98410E90DB}" type="presParOf" srcId="{32C53505-72AA-496A-8CFD-4577F3825624}" destId="{6EBEEB6A-6FD7-45FA-860E-A1EC476F512C}" srcOrd="0" destOrd="0" presId="urn:microsoft.com/office/officeart/2005/8/layout/list1"/>
    <dgm:cxn modelId="{EE1E98E1-D459-44D5-9A09-F3982EE3EA11}" type="presParOf" srcId="{32C53505-72AA-496A-8CFD-4577F3825624}" destId="{EC6441C0-3786-4928-82AA-FC6054A7338A}" srcOrd="1" destOrd="0" presId="urn:microsoft.com/office/officeart/2005/8/layout/list1"/>
    <dgm:cxn modelId="{EF8E78BA-7C05-4956-A256-7C7D1335A037}" type="presParOf" srcId="{406B6FF5-73D4-489E-BD2D-C084DF4F433A}" destId="{45D0DD24-23E7-447A-9732-17725CF2F05C}" srcOrd="1" destOrd="0" presId="urn:microsoft.com/office/officeart/2005/8/layout/list1"/>
    <dgm:cxn modelId="{318B22F2-4778-44BA-B19D-17C99DE513A8}" type="presParOf" srcId="{406B6FF5-73D4-489E-BD2D-C084DF4F433A}" destId="{895B19AE-CA34-4466-A557-0051804C1971}" srcOrd="2" destOrd="0" presId="urn:microsoft.com/office/officeart/2005/8/layout/list1"/>
    <dgm:cxn modelId="{0546A759-7FAD-4006-80FC-0A7F987E3CEA}" type="presParOf" srcId="{406B6FF5-73D4-489E-BD2D-C084DF4F433A}" destId="{1DC412D5-1120-4C8B-9646-59DA3E3B5EBC}" srcOrd="3" destOrd="0" presId="urn:microsoft.com/office/officeart/2005/8/layout/list1"/>
    <dgm:cxn modelId="{0E3F7551-945C-4906-B79E-40CD43326DAD}" type="presParOf" srcId="{406B6FF5-73D4-489E-BD2D-C084DF4F433A}" destId="{E9092DD5-1928-4223-8C4B-2BEB7005EFC9}" srcOrd="4" destOrd="0" presId="urn:microsoft.com/office/officeart/2005/8/layout/list1"/>
    <dgm:cxn modelId="{31362975-D111-426F-9A87-3FAC0B71D2C3}" type="presParOf" srcId="{E9092DD5-1928-4223-8C4B-2BEB7005EFC9}" destId="{593A9B5A-7BFA-4DA7-ACC1-667D6E483EE8}" srcOrd="0" destOrd="0" presId="urn:microsoft.com/office/officeart/2005/8/layout/list1"/>
    <dgm:cxn modelId="{5BD81B2D-D198-4254-8DD5-E49C5FB05CE5}" type="presParOf" srcId="{E9092DD5-1928-4223-8C4B-2BEB7005EFC9}" destId="{28F42282-E474-4E6E-B9C9-8F0C5CAD76B2}" srcOrd="1" destOrd="0" presId="urn:microsoft.com/office/officeart/2005/8/layout/list1"/>
    <dgm:cxn modelId="{E40FDDE1-7810-42B9-8A31-EBCE7926BAF9}" type="presParOf" srcId="{406B6FF5-73D4-489E-BD2D-C084DF4F433A}" destId="{B0EE0777-0C90-47C3-88C4-9BB0ECF04E15}" srcOrd="5" destOrd="0" presId="urn:microsoft.com/office/officeart/2005/8/layout/list1"/>
    <dgm:cxn modelId="{5E33592F-3D0C-47E8-86F7-AB25DCE3FA49}" type="presParOf" srcId="{406B6FF5-73D4-489E-BD2D-C084DF4F433A}" destId="{6AC7AF17-18DF-4F41-ADCD-86DC782312D0}" srcOrd="6" destOrd="0" presId="urn:microsoft.com/office/officeart/2005/8/layout/list1"/>
    <dgm:cxn modelId="{0D5743CD-33A9-4424-B447-FD5635332D45}" type="presParOf" srcId="{406B6FF5-73D4-489E-BD2D-C084DF4F433A}" destId="{E95741EA-D95E-4214-895A-26F85DE727F1}" srcOrd="7" destOrd="0" presId="urn:microsoft.com/office/officeart/2005/8/layout/list1"/>
    <dgm:cxn modelId="{90CFE30B-11A3-4DD0-82C1-B7321D0C267B}" type="presParOf" srcId="{406B6FF5-73D4-489E-BD2D-C084DF4F433A}" destId="{FA6C0A18-D6C2-46FF-A972-C3EB42149E79}" srcOrd="8" destOrd="0" presId="urn:microsoft.com/office/officeart/2005/8/layout/list1"/>
    <dgm:cxn modelId="{6F56E08B-40D1-4558-8EC5-662BA7C8646A}" type="presParOf" srcId="{FA6C0A18-D6C2-46FF-A972-C3EB42149E79}" destId="{0EFF1DC5-43A3-4D66-A54D-9C76ABBE2303}" srcOrd="0" destOrd="0" presId="urn:microsoft.com/office/officeart/2005/8/layout/list1"/>
    <dgm:cxn modelId="{DB8DF664-A67A-45B3-8D9E-BB9D2B88D1D1}" type="presParOf" srcId="{FA6C0A18-D6C2-46FF-A972-C3EB42149E79}" destId="{5EBBA13A-900A-4063-A1EC-760EBD7EF90E}" srcOrd="1" destOrd="0" presId="urn:microsoft.com/office/officeart/2005/8/layout/list1"/>
    <dgm:cxn modelId="{9DCBDA92-02AB-44BC-95E5-13376E304476}" type="presParOf" srcId="{406B6FF5-73D4-489E-BD2D-C084DF4F433A}" destId="{B561AB62-DBE3-41D0-8D64-431824101C58}" srcOrd="9" destOrd="0" presId="urn:microsoft.com/office/officeart/2005/8/layout/list1"/>
    <dgm:cxn modelId="{BA1A8A37-5DE0-4F30-B93E-461238327725}" type="presParOf" srcId="{406B6FF5-73D4-489E-BD2D-C084DF4F433A}" destId="{98B28CAD-0095-4225-8E6E-706461FFDBE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DB8158-B6B2-430D-94BD-F723260280FB}" type="doc">
      <dgm:prSet loTypeId="urn:microsoft.com/office/officeart/2005/8/layout/cycle3" loCatId="cycle" qsTypeId="urn:microsoft.com/office/officeart/2005/8/quickstyle/simple1" qsCatId="simple" csTypeId="urn:microsoft.com/office/officeart/2005/8/colors/accent3_2" csCatId="accent3" phldr="1"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</dgm:spPr>
      <dgm:t>
        <a:bodyPr/>
        <a:lstStyle/>
        <a:p>
          <a:endParaRPr lang="ru-RU"/>
        </a:p>
      </dgm:t>
    </dgm:pt>
    <dgm:pt modelId="{989FA70F-45A7-4664-9D5E-F9B11E936F17}">
      <dgm:prSet phldrT="[Текст]" custT="1"/>
      <dgm:spPr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rPr>
            <a:t>Молодой педагог</a:t>
          </a:r>
        </a:p>
        <a:p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rPr>
            <a:t>- много наставников</a:t>
          </a:r>
          <a:endParaRPr lang="ru-RU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  <a:cs typeface="Arial" pitchFamily="34" charset="0"/>
          </a:endParaRPr>
        </a:p>
      </dgm:t>
    </dgm:pt>
    <dgm:pt modelId="{E689DA0B-4D56-4F05-9DA8-2FFDF797DE03}" type="parTrans" cxnId="{296F166E-AC68-43DD-9259-E80F5B832E2A}">
      <dgm:prSet/>
      <dgm:spPr/>
      <dgm:t>
        <a:bodyPr/>
        <a:lstStyle/>
        <a:p>
          <a:endParaRPr lang="ru-RU">
            <a:solidFill>
              <a:schemeClr val="tx1"/>
            </a:solidFill>
            <a:latin typeface="Arial Black" pitchFamily="34" charset="0"/>
          </a:endParaRPr>
        </a:p>
      </dgm:t>
    </dgm:pt>
    <dgm:pt modelId="{127AEDBE-30C5-4938-BCDA-19342E3CA2A0}" type="sibTrans" cxnId="{296F166E-AC68-43DD-9259-E80F5B832E2A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ru-RU">
            <a:solidFill>
              <a:schemeClr val="tx1"/>
            </a:solidFill>
            <a:latin typeface="Arial Black" pitchFamily="34" charset="0"/>
          </a:endParaRPr>
        </a:p>
      </dgm:t>
    </dgm:pt>
    <dgm:pt modelId="{7187A1AE-13D9-4C3A-A176-71B03FCD393A}">
      <dgm:prSet phldrT="[Текст]"/>
      <dgm:spPr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вариативность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6FCDB1BC-F449-41F4-AAB6-974CA9215D88}" type="parTrans" cxnId="{A50D5FF2-9793-40CE-A305-EA8674BE5261}">
      <dgm:prSet/>
      <dgm:spPr/>
      <dgm:t>
        <a:bodyPr/>
        <a:lstStyle/>
        <a:p>
          <a:endParaRPr lang="ru-RU">
            <a:solidFill>
              <a:schemeClr val="tx1"/>
            </a:solidFill>
            <a:latin typeface="Arial Black" pitchFamily="34" charset="0"/>
          </a:endParaRPr>
        </a:p>
      </dgm:t>
    </dgm:pt>
    <dgm:pt modelId="{BD885B07-9E69-4303-A557-499D64AE6419}" type="sibTrans" cxnId="{A50D5FF2-9793-40CE-A305-EA8674BE5261}">
      <dgm:prSet/>
      <dgm:spPr/>
      <dgm:t>
        <a:bodyPr/>
        <a:lstStyle/>
        <a:p>
          <a:endParaRPr lang="ru-RU">
            <a:solidFill>
              <a:schemeClr val="tx1"/>
            </a:solidFill>
            <a:latin typeface="Arial Black" pitchFamily="34" charset="0"/>
          </a:endParaRPr>
        </a:p>
      </dgm:t>
    </dgm:pt>
    <dgm:pt modelId="{22A1B5C2-C0F5-4018-87ED-478B286F4CE6}">
      <dgm:prSet phldrT="[Текст]"/>
      <dgm:spPr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содружество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12D398E7-8D72-48E3-9625-C7DC56D31952}" type="parTrans" cxnId="{AA2FD24A-DBA9-4B03-A0F0-A37BE8C933F6}">
      <dgm:prSet/>
      <dgm:spPr/>
      <dgm:t>
        <a:bodyPr/>
        <a:lstStyle/>
        <a:p>
          <a:endParaRPr lang="ru-RU">
            <a:solidFill>
              <a:schemeClr val="tx1"/>
            </a:solidFill>
            <a:latin typeface="Arial Black" pitchFamily="34" charset="0"/>
          </a:endParaRPr>
        </a:p>
      </dgm:t>
    </dgm:pt>
    <dgm:pt modelId="{27469D49-D889-4CDA-98C9-C42C8127B846}" type="sibTrans" cxnId="{AA2FD24A-DBA9-4B03-A0F0-A37BE8C933F6}">
      <dgm:prSet/>
      <dgm:spPr/>
      <dgm:t>
        <a:bodyPr/>
        <a:lstStyle/>
        <a:p>
          <a:endParaRPr lang="ru-RU">
            <a:solidFill>
              <a:schemeClr val="tx1"/>
            </a:solidFill>
            <a:latin typeface="Arial Black" pitchFamily="34" charset="0"/>
          </a:endParaRPr>
        </a:p>
      </dgm:t>
    </dgm:pt>
    <dgm:pt modelId="{FD13A3E7-DA0D-43BC-9EF2-06941DE0A1D1}">
      <dgm:prSet phldrT="[Текст]"/>
      <dgm:spPr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«равный - равному»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966DA85B-2B7D-403B-ABBF-5E3645990B0A}" type="parTrans" cxnId="{2DE2E1F6-B0CD-4618-AB7D-204410A24439}">
      <dgm:prSet/>
      <dgm:spPr/>
      <dgm:t>
        <a:bodyPr/>
        <a:lstStyle/>
        <a:p>
          <a:endParaRPr lang="ru-RU">
            <a:solidFill>
              <a:schemeClr val="tx1"/>
            </a:solidFill>
            <a:latin typeface="Arial Black" pitchFamily="34" charset="0"/>
          </a:endParaRPr>
        </a:p>
      </dgm:t>
    </dgm:pt>
    <dgm:pt modelId="{19C0A7A5-30C5-40EE-B146-CBCB6DAB8FE3}" type="sibTrans" cxnId="{2DE2E1F6-B0CD-4618-AB7D-204410A24439}">
      <dgm:prSet/>
      <dgm:spPr/>
      <dgm:t>
        <a:bodyPr/>
        <a:lstStyle/>
        <a:p>
          <a:endParaRPr lang="ru-RU">
            <a:solidFill>
              <a:schemeClr val="tx1"/>
            </a:solidFill>
            <a:latin typeface="Arial Black" pitchFamily="34" charset="0"/>
          </a:endParaRPr>
        </a:p>
      </dgm:t>
    </dgm:pt>
    <dgm:pt modelId="{F3BA14FE-9C15-4005-9E74-B8CC91E0F081}">
      <dgm:prSet phldrT="[Текст]"/>
      <dgm:spPr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добровольность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BB8694E5-CA4C-4244-A12C-C34AD35E9E30}" type="parTrans" cxnId="{8AF619C6-1EAB-42C9-ADB6-90DCB56FB15E}">
      <dgm:prSet/>
      <dgm:spPr/>
      <dgm:t>
        <a:bodyPr/>
        <a:lstStyle/>
        <a:p>
          <a:endParaRPr lang="ru-RU">
            <a:solidFill>
              <a:schemeClr val="tx1"/>
            </a:solidFill>
            <a:latin typeface="Arial Black" pitchFamily="34" charset="0"/>
          </a:endParaRPr>
        </a:p>
      </dgm:t>
    </dgm:pt>
    <dgm:pt modelId="{B01FF0AC-EC2D-4E49-BD0C-34771067F858}" type="sibTrans" cxnId="{8AF619C6-1EAB-42C9-ADB6-90DCB56FB15E}">
      <dgm:prSet/>
      <dgm:spPr/>
      <dgm:t>
        <a:bodyPr/>
        <a:lstStyle/>
        <a:p>
          <a:endParaRPr lang="ru-RU">
            <a:solidFill>
              <a:schemeClr val="tx1"/>
            </a:solidFill>
            <a:latin typeface="Arial Black" pitchFamily="34" charset="0"/>
          </a:endParaRPr>
        </a:p>
      </dgm:t>
    </dgm:pt>
    <dgm:pt modelId="{3D35037C-91A0-407C-A879-D298049603E5}" type="pres">
      <dgm:prSet presAssocID="{23DB8158-B6B2-430D-94BD-F723260280F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14AEED-B628-48FE-9D92-ADB8616874C0}" type="pres">
      <dgm:prSet presAssocID="{23DB8158-B6B2-430D-94BD-F723260280FB}" presName="cycle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</dgm:pt>
    <dgm:pt modelId="{7F582AF1-8232-46A4-8783-CC612DDBBFB7}" type="pres">
      <dgm:prSet presAssocID="{989FA70F-45A7-4664-9D5E-F9B11E936F17}" presName="nodeFirstNode" presStyleLbl="node1" presStyleIdx="0" presStyleCnt="5" custScaleX="97491" custScaleY="47652" custRadScaleRad="113650" custRadScaleInc="1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F10A0-2589-4E6B-A69A-5EE650F624C0}" type="pres">
      <dgm:prSet presAssocID="{127AEDBE-30C5-4938-BCDA-19342E3CA2A0}" presName="sibTransFirstNode" presStyleLbl="bgShp" presStyleIdx="0" presStyleCnt="1" custLinFactNeighborX="-631" custLinFactNeighborY="-1519"/>
      <dgm:spPr/>
      <dgm:t>
        <a:bodyPr/>
        <a:lstStyle/>
        <a:p>
          <a:endParaRPr lang="ru-RU"/>
        </a:p>
      </dgm:t>
    </dgm:pt>
    <dgm:pt modelId="{01F5C19B-91FA-4146-80E8-61B0675D2610}" type="pres">
      <dgm:prSet presAssocID="{7187A1AE-13D9-4C3A-A176-71B03FCD393A}" presName="nodeFollowingNodes" presStyleLbl="node1" presStyleIdx="1" presStyleCnt="5" custScaleX="86118" custScaleY="72082" custRadScaleRad="138299" custRadScaleInc="-1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9D4421-C05C-458B-B035-CCAD1EF17C28}" type="pres">
      <dgm:prSet presAssocID="{22A1B5C2-C0F5-4018-87ED-478B286F4CE6}" presName="nodeFollowingNodes" presStyleLbl="node1" presStyleIdx="2" presStyleCnt="5" custScaleX="108152" custScaleY="67739" custRadScaleRad="145506" custRadScaleInc="-319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9132E7-697D-429C-83B3-BD8A629D4C93}" type="pres">
      <dgm:prSet presAssocID="{FD13A3E7-DA0D-43BC-9EF2-06941DE0A1D1}" presName="nodeFollowingNodes" presStyleLbl="node1" presStyleIdx="3" presStyleCnt="5" custScaleX="118154" custScaleY="78038" custRadScaleRad="145630" custRadScaleInc="29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690A3-F85E-4EC0-B16A-9F7C13A3BE32}" type="pres">
      <dgm:prSet presAssocID="{F3BA14FE-9C15-4005-9E74-B8CC91E0F081}" presName="nodeFollowingNodes" presStyleLbl="node1" presStyleIdx="4" presStyleCnt="5" custScaleX="85283" custScaleY="72083" custRadScaleRad="140076" custRadScaleInc="-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B42721-4A0E-41D9-9F83-91BA21B2B7BA}" type="presOf" srcId="{7187A1AE-13D9-4C3A-A176-71B03FCD393A}" destId="{01F5C19B-91FA-4146-80E8-61B0675D2610}" srcOrd="0" destOrd="0" presId="urn:microsoft.com/office/officeart/2005/8/layout/cycle3"/>
    <dgm:cxn modelId="{296F166E-AC68-43DD-9259-E80F5B832E2A}" srcId="{23DB8158-B6B2-430D-94BD-F723260280FB}" destId="{989FA70F-45A7-4664-9D5E-F9B11E936F17}" srcOrd="0" destOrd="0" parTransId="{E689DA0B-4D56-4F05-9DA8-2FFDF797DE03}" sibTransId="{127AEDBE-30C5-4938-BCDA-19342E3CA2A0}"/>
    <dgm:cxn modelId="{7C4BBDBE-69E2-465E-BD89-799236AC8251}" type="presOf" srcId="{FD13A3E7-DA0D-43BC-9EF2-06941DE0A1D1}" destId="{779132E7-697D-429C-83B3-BD8A629D4C93}" srcOrd="0" destOrd="0" presId="urn:microsoft.com/office/officeart/2005/8/layout/cycle3"/>
    <dgm:cxn modelId="{DB9CEBFA-3E3C-4359-9C0D-429349FD3144}" type="presOf" srcId="{F3BA14FE-9C15-4005-9E74-B8CC91E0F081}" destId="{3F9690A3-F85E-4EC0-B16A-9F7C13A3BE32}" srcOrd="0" destOrd="0" presId="urn:microsoft.com/office/officeart/2005/8/layout/cycle3"/>
    <dgm:cxn modelId="{8AF619C6-1EAB-42C9-ADB6-90DCB56FB15E}" srcId="{23DB8158-B6B2-430D-94BD-F723260280FB}" destId="{F3BA14FE-9C15-4005-9E74-B8CC91E0F081}" srcOrd="4" destOrd="0" parTransId="{BB8694E5-CA4C-4244-A12C-C34AD35E9E30}" sibTransId="{B01FF0AC-EC2D-4E49-BD0C-34771067F858}"/>
    <dgm:cxn modelId="{D34FAA16-2097-445A-A171-6C19FE33B7C8}" type="presOf" srcId="{23DB8158-B6B2-430D-94BD-F723260280FB}" destId="{3D35037C-91A0-407C-A879-D298049603E5}" srcOrd="0" destOrd="0" presId="urn:microsoft.com/office/officeart/2005/8/layout/cycle3"/>
    <dgm:cxn modelId="{AA2FD24A-DBA9-4B03-A0F0-A37BE8C933F6}" srcId="{23DB8158-B6B2-430D-94BD-F723260280FB}" destId="{22A1B5C2-C0F5-4018-87ED-478B286F4CE6}" srcOrd="2" destOrd="0" parTransId="{12D398E7-8D72-48E3-9625-C7DC56D31952}" sibTransId="{27469D49-D889-4CDA-98C9-C42C8127B846}"/>
    <dgm:cxn modelId="{A50D5FF2-9793-40CE-A305-EA8674BE5261}" srcId="{23DB8158-B6B2-430D-94BD-F723260280FB}" destId="{7187A1AE-13D9-4C3A-A176-71B03FCD393A}" srcOrd="1" destOrd="0" parTransId="{6FCDB1BC-F449-41F4-AAB6-974CA9215D88}" sibTransId="{BD885B07-9E69-4303-A557-499D64AE6419}"/>
    <dgm:cxn modelId="{6F631D43-18C2-4B76-9B3D-3E7406139376}" type="presOf" srcId="{22A1B5C2-C0F5-4018-87ED-478B286F4CE6}" destId="{6E9D4421-C05C-458B-B035-CCAD1EF17C28}" srcOrd="0" destOrd="0" presId="urn:microsoft.com/office/officeart/2005/8/layout/cycle3"/>
    <dgm:cxn modelId="{B85F486D-316C-4220-911C-81C776D2F7E8}" type="presOf" srcId="{127AEDBE-30C5-4938-BCDA-19342E3CA2A0}" destId="{EB7F10A0-2589-4E6B-A69A-5EE650F624C0}" srcOrd="0" destOrd="0" presId="urn:microsoft.com/office/officeart/2005/8/layout/cycle3"/>
    <dgm:cxn modelId="{0831220E-8E11-4088-865B-A3B8E614EB57}" type="presOf" srcId="{989FA70F-45A7-4664-9D5E-F9B11E936F17}" destId="{7F582AF1-8232-46A4-8783-CC612DDBBFB7}" srcOrd="0" destOrd="0" presId="urn:microsoft.com/office/officeart/2005/8/layout/cycle3"/>
    <dgm:cxn modelId="{2DE2E1F6-B0CD-4618-AB7D-204410A24439}" srcId="{23DB8158-B6B2-430D-94BD-F723260280FB}" destId="{FD13A3E7-DA0D-43BC-9EF2-06941DE0A1D1}" srcOrd="3" destOrd="0" parTransId="{966DA85B-2B7D-403B-ABBF-5E3645990B0A}" sibTransId="{19C0A7A5-30C5-40EE-B146-CBCB6DAB8FE3}"/>
    <dgm:cxn modelId="{5CF06107-9407-460E-AA6E-1C80B861EF87}" type="presParOf" srcId="{3D35037C-91A0-407C-A879-D298049603E5}" destId="{2914AEED-B628-48FE-9D92-ADB8616874C0}" srcOrd="0" destOrd="0" presId="urn:microsoft.com/office/officeart/2005/8/layout/cycle3"/>
    <dgm:cxn modelId="{AE7938FF-5D9F-495F-BF66-D2DBAFB89E3A}" type="presParOf" srcId="{2914AEED-B628-48FE-9D92-ADB8616874C0}" destId="{7F582AF1-8232-46A4-8783-CC612DDBBFB7}" srcOrd="0" destOrd="0" presId="urn:microsoft.com/office/officeart/2005/8/layout/cycle3"/>
    <dgm:cxn modelId="{702AF398-2438-478D-B5CB-5F37ED766463}" type="presParOf" srcId="{2914AEED-B628-48FE-9D92-ADB8616874C0}" destId="{EB7F10A0-2589-4E6B-A69A-5EE650F624C0}" srcOrd="1" destOrd="0" presId="urn:microsoft.com/office/officeart/2005/8/layout/cycle3"/>
    <dgm:cxn modelId="{5AB03A07-5A72-4952-8626-38B5EFC20DEE}" type="presParOf" srcId="{2914AEED-B628-48FE-9D92-ADB8616874C0}" destId="{01F5C19B-91FA-4146-80E8-61B0675D2610}" srcOrd="2" destOrd="0" presId="urn:microsoft.com/office/officeart/2005/8/layout/cycle3"/>
    <dgm:cxn modelId="{DB94E52B-6660-449A-91F1-DA9D4F941FDF}" type="presParOf" srcId="{2914AEED-B628-48FE-9D92-ADB8616874C0}" destId="{6E9D4421-C05C-458B-B035-CCAD1EF17C28}" srcOrd="3" destOrd="0" presId="urn:microsoft.com/office/officeart/2005/8/layout/cycle3"/>
    <dgm:cxn modelId="{186341E0-8B5F-41D4-9ED8-FD82DF63581A}" type="presParOf" srcId="{2914AEED-B628-48FE-9D92-ADB8616874C0}" destId="{779132E7-697D-429C-83B3-BD8A629D4C93}" srcOrd="4" destOrd="0" presId="urn:microsoft.com/office/officeart/2005/8/layout/cycle3"/>
    <dgm:cxn modelId="{11A95216-64FD-4675-8DCE-C0F96D0F6751}" type="presParOf" srcId="{2914AEED-B628-48FE-9D92-ADB8616874C0}" destId="{3F9690A3-F85E-4EC0-B16A-9F7C13A3BE32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B19AE-CA34-4466-A557-0051804C1971}">
      <dsp:nvSpPr>
        <dsp:cNvPr id="0" name=""/>
        <dsp:cNvSpPr/>
      </dsp:nvSpPr>
      <dsp:spPr>
        <a:xfrm>
          <a:off x="0" y="838199"/>
          <a:ext cx="8239992" cy="630000"/>
        </a:xfrm>
        <a:prstGeom prst="rect">
          <a:avLst/>
        </a:prstGeom>
        <a:solidFill>
          <a:srgbClr val="0070C0">
            <a:alpha val="90000"/>
          </a:srgb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6441C0-3786-4928-82AA-FC6054A7338A}">
      <dsp:nvSpPr>
        <dsp:cNvPr id="0" name=""/>
        <dsp:cNvSpPr/>
      </dsp:nvSpPr>
      <dsp:spPr>
        <a:xfrm>
          <a:off x="315192" y="1"/>
          <a:ext cx="5767994" cy="128099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016" tIns="0" rIns="21801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Организация деятельности </a:t>
          </a:r>
          <a:r>
            <a:rPr lang="ru-RU" sz="28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Ментори</a:t>
          </a:r>
          <a:r>
            <a:rPr lang="ru-RU" sz="2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-площадки</a:t>
          </a:r>
          <a:endParaRPr lang="ru-RU" sz="2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7725" y="62534"/>
        <a:ext cx="5642928" cy="1155932"/>
      </dsp:txXfrm>
    </dsp:sp>
    <dsp:sp modelId="{6AC7AF17-18DF-4F41-ADCD-86DC782312D0}">
      <dsp:nvSpPr>
        <dsp:cNvPr id="0" name=""/>
        <dsp:cNvSpPr/>
      </dsp:nvSpPr>
      <dsp:spPr>
        <a:xfrm>
          <a:off x="0" y="2317752"/>
          <a:ext cx="8239992" cy="630000"/>
        </a:xfrm>
        <a:prstGeom prst="rect">
          <a:avLst/>
        </a:prstGeom>
        <a:solidFill>
          <a:srgbClr val="0070C0">
            <a:alpha val="90000"/>
          </a:srgb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F42282-E474-4E6E-B9C9-8F0C5CAD76B2}">
      <dsp:nvSpPr>
        <dsp:cNvPr id="0" name=""/>
        <dsp:cNvSpPr/>
      </dsp:nvSpPr>
      <dsp:spPr>
        <a:xfrm>
          <a:off x="315192" y="1523997"/>
          <a:ext cx="5767994" cy="127905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016" tIns="0" rIns="21801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Кадровое сопровождение деятельности площадки</a:t>
          </a:r>
          <a:endParaRPr lang="ru-RU" sz="2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7630" y="1586435"/>
        <a:ext cx="5643118" cy="1154181"/>
      </dsp:txXfrm>
    </dsp:sp>
    <dsp:sp modelId="{98B28CAD-0095-4225-8E6E-706461FFDBE4}">
      <dsp:nvSpPr>
        <dsp:cNvPr id="0" name=""/>
        <dsp:cNvSpPr/>
      </dsp:nvSpPr>
      <dsp:spPr>
        <a:xfrm>
          <a:off x="0" y="3984625"/>
          <a:ext cx="8239992" cy="630000"/>
        </a:xfrm>
        <a:prstGeom prst="rect">
          <a:avLst/>
        </a:prstGeom>
        <a:solidFill>
          <a:srgbClr val="0070C0">
            <a:alpha val="90000"/>
          </a:srgb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BBA13A-900A-4063-A1EC-760EBD7EF90E}">
      <dsp:nvSpPr>
        <dsp:cNvPr id="0" name=""/>
        <dsp:cNvSpPr/>
      </dsp:nvSpPr>
      <dsp:spPr>
        <a:xfrm>
          <a:off x="315192" y="3200397"/>
          <a:ext cx="5767994" cy="129811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016" tIns="0" rIns="21801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Методическое сопровождение деятельности площадки</a:t>
          </a:r>
          <a:endParaRPr lang="ru-RU" sz="2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8561" y="3263766"/>
        <a:ext cx="5641256" cy="11713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7F10A0-2589-4E6B-A69A-5EE650F624C0}">
      <dsp:nvSpPr>
        <dsp:cNvPr id="0" name=""/>
        <dsp:cNvSpPr/>
      </dsp:nvSpPr>
      <dsp:spPr>
        <a:xfrm>
          <a:off x="1475641" y="-476656"/>
          <a:ext cx="5961843" cy="5961843"/>
        </a:xfrm>
        <a:prstGeom prst="circularArrow">
          <a:avLst>
            <a:gd name="adj1" fmla="val 5544"/>
            <a:gd name="adj2" fmla="val 330680"/>
            <a:gd name="adj3" fmla="val 13812179"/>
            <a:gd name="adj4" fmla="val 17363940"/>
            <a:gd name="adj5" fmla="val 5757"/>
          </a:avLst>
        </a:prstGeom>
        <a:gradFill rotWithShape="1">
          <a:gsLst>
            <a:gs pos="0">
              <a:schemeClr val="accent3">
                <a:tint val="67000"/>
                <a:satMod val="105000"/>
                <a:lumMod val="110000"/>
              </a:schemeClr>
            </a:gs>
            <a:gs pos="50000">
              <a:schemeClr val="accent3">
                <a:tint val="73000"/>
                <a:satMod val="103000"/>
                <a:lumMod val="105000"/>
              </a:schemeClr>
            </a:gs>
            <a:gs pos="100000">
              <a:schemeClr val="accent3"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7F582AF1-8232-46A4-8783-CC612DDBBFB7}">
      <dsp:nvSpPr>
        <dsp:cNvPr id="0" name=""/>
        <dsp:cNvSpPr/>
      </dsp:nvSpPr>
      <dsp:spPr>
        <a:xfrm>
          <a:off x="3120214" y="0"/>
          <a:ext cx="2747935" cy="671572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rPr>
            <a:t>Молодой педагог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rPr>
            <a:t>- много наставников</a:t>
          </a:r>
          <a:endParaRPr lang="ru-RU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  <a:cs typeface="Arial" pitchFamily="34" charset="0"/>
          </a:endParaRPr>
        </a:p>
      </dsp:txBody>
      <dsp:txXfrm>
        <a:off x="3152997" y="32783"/>
        <a:ext cx="2682369" cy="606006"/>
      </dsp:txXfrm>
    </dsp:sp>
    <dsp:sp modelId="{01F5C19B-91FA-4146-80E8-61B0675D2610}">
      <dsp:nvSpPr>
        <dsp:cNvPr id="0" name=""/>
        <dsp:cNvSpPr/>
      </dsp:nvSpPr>
      <dsp:spPr>
        <a:xfrm>
          <a:off x="6564229" y="1488547"/>
          <a:ext cx="2427370" cy="1015871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Arial Black" pitchFamily="34" charset="0"/>
            </a:rPr>
            <a:t>вариативность</a:t>
          </a:r>
          <a:endParaRPr lang="ru-RU" sz="1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6613820" y="1538138"/>
        <a:ext cx="2328188" cy="916689"/>
      </dsp:txXfrm>
    </dsp:sp>
    <dsp:sp modelId="{6E9D4421-C05C-458B-B035-CCAD1EF17C28}">
      <dsp:nvSpPr>
        <dsp:cNvPr id="0" name=""/>
        <dsp:cNvSpPr/>
      </dsp:nvSpPr>
      <dsp:spPr>
        <a:xfrm>
          <a:off x="5943167" y="4778251"/>
          <a:ext cx="3048432" cy="954664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Arial Black" pitchFamily="34" charset="0"/>
            </a:rPr>
            <a:t>содружество</a:t>
          </a:r>
          <a:endParaRPr lang="ru-RU" sz="1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5989770" y="4824854"/>
        <a:ext cx="2955226" cy="861458"/>
      </dsp:txXfrm>
    </dsp:sp>
    <dsp:sp modelId="{779132E7-697D-429C-83B3-BD8A629D4C93}">
      <dsp:nvSpPr>
        <dsp:cNvPr id="0" name=""/>
        <dsp:cNvSpPr/>
      </dsp:nvSpPr>
      <dsp:spPr>
        <a:xfrm>
          <a:off x="0" y="4778128"/>
          <a:ext cx="3330354" cy="1099811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Arial Black" pitchFamily="34" charset="0"/>
            </a:rPr>
            <a:t>«равный - равному»</a:t>
          </a:r>
          <a:endParaRPr lang="ru-RU" sz="1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53688" y="4831816"/>
        <a:ext cx="3222978" cy="992435"/>
      </dsp:txXfrm>
    </dsp:sp>
    <dsp:sp modelId="{3F9690A3-F85E-4EC0-B16A-9F7C13A3BE32}">
      <dsp:nvSpPr>
        <dsp:cNvPr id="0" name=""/>
        <dsp:cNvSpPr/>
      </dsp:nvSpPr>
      <dsp:spPr>
        <a:xfrm>
          <a:off x="0" y="1566566"/>
          <a:ext cx="2403834" cy="1015885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Arial Black" pitchFamily="34" charset="0"/>
            </a:rPr>
            <a:t>добровольность</a:t>
          </a:r>
          <a:endParaRPr lang="ru-RU" sz="1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9591" y="1616157"/>
        <a:ext cx="2304652" cy="916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0.26496</cdr:x>
      <cdr:y>0.47423</cdr:y>
    </cdr:from>
    <cdr:to>
      <cdr:x>0.3735</cdr:x>
      <cdr:y>0.71054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70460" y="1123086"/>
          <a:ext cx="438515" cy="5596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0.37192</cdr:x>
      <cdr:y>0.4701</cdr:y>
    </cdr:from>
    <cdr:to>
      <cdr:x>0.44736</cdr:x>
      <cdr:y>0.60085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28136" y="1215603"/>
          <a:ext cx="309987" cy="3380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/>
            <a:t>38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0.77367</cdr:x>
      <cdr:y>0.34131</cdr:y>
    </cdr:from>
    <cdr:to>
      <cdr:x>0.89186</cdr:x>
      <cdr:y>0.6351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125659" y="808317"/>
          <a:ext cx="477520" cy="6957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0.75073</cdr:x>
      <cdr:y>0.18465</cdr:y>
    </cdr:from>
    <cdr:to>
      <cdr:x>0.97706</cdr:x>
      <cdr:y>0.57075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032975" y="43728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0.54108</cdr:x>
      <cdr:y>0.3206</cdr:y>
    </cdr:from>
    <cdr:to>
      <cdr:x>0.61652</cdr:x>
      <cdr:y>0.44867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185984" y="759270"/>
          <a:ext cx="304800" cy="3032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/>
            <a:t>24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0.57795</cdr:x>
      <cdr:y>0.57465</cdr:y>
    </cdr:from>
    <cdr:to>
      <cdr:x>0.64503</cdr:x>
      <cdr:y>0.72808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374705" y="1485951"/>
          <a:ext cx="275590" cy="3967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/>
            <a:t>7</a:t>
          </a:r>
          <a:endParaRPr lang="ru-RU" sz="18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0.44531</cdr:x>
      <cdr:y>0.4378</cdr:y>
    </cdr:from>
    <cdr:to>
      <cdr:x>0.57526</cdr:x>
      <cdr:y>0.67166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3801" y="851686"/>
          <a:ext cx="511834" cy="454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/>
            <a:t>96%</a:t>
          </a:r>
          <a:endParaRPr lang="ru-RU" sz="18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0.34792</cdr:x>
      <cdr:y>0.19145</cdr:y>
    </cdr:from>
    <cdr:to>
      <cdr:x>0.4566</cdr:x>
      <cdr:y>0.33395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75766" y="468028"/>
          <a:ext cx="304800" cy="348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0.40311</cdr:x>
      <cdr:y>0.52942</cdr:y>
    </cdr:from>
    <cdr:to>
      <cdr:x>0.53726</cdr:x>
      <cdr:y>0.67253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30551" y="1294269"/>
          <a:ext cx="376230" cy="3498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0.61962</cdr:x>
      <cdr:y>0.31169</cdr:y>
    </cdr:from>
    <cdr:to>
      <cdr:x>0.94566</cdr:x>
      <cdr:y>0.68573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37766" y="762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0.61962</cdr:x>
      <cdr:y>0.2627</cdr:y>
    </cdr:from>
    <cdr:to>
      <cdr:x>0.75547</cdr:x>
      <cdr:y>0.43637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737766" y="642219"/>
          <a:ext cx="381000" cy="4245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0.02941</cdr:y>
    </cdr:from>
    <cdr:to>
      <cdr:x>1</cdr:x>
      <cdr:y>0.14255</cdr:y>
    </cdr:to>
    <cdr:sp macro="" textlink="">
      <cdr:nvSpPr>
        <cdr:cNvPr id="3" name="Rectangl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72008"/>
          <a:ext cx="5040560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ctr" anchorCtr="0" compatLnSpc="1">
          <a:prstTxWarp prst="textNoShape">
            <a:avLst/>
          </a:prstTxWarp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lvl="0" algn="ctr"/>
          <a:r>
            <a:rPr lang="ru-RU" sz="1200" b="1" dirty="0" smtClean="0">
              <a:solidFill>
                <a:srgbClr val="C00000"/>
              </a:solidFill>
              <a:latin typeface="Arial Black" pitchFamily="34" charset="0"/>
              <a:cs typeface="Arial" pitchFamily="34" charset="0"/>
            </a:rPr>
            <a:t>Выявление профессиональных  запросов </a:t>
          </a:r>
          <a:endParaRPr kumimoji="0" lang="ru-RU" sz="1200" b="1" i="0" u="none" strike="noStrike" cap="none" normalizeH="0" baseline="0" dirty="0" smtClean="0">
            <a:ln>
              <a:noFill/>
            </a:ln>
            <a:solidFill>
              <a:srgbClr val="C00000"/>
            </a:solidFill>
            <a:effectLst/>
            <a:latin typeface="Arial Black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55A1C-3CC1-4A9B-AB34-1B84E8E9B557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C43D7-C8D8-408E-B6A4-8E206577A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540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b="1" kern="1200" baseline="0" dirty="0" smtClean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F84DF-22D0-4396-B119-5D39F44320E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58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F84DF-22D0-4396-B119-5D39F44320E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837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F84DF-22D0-4396-B119-5D39F44320E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382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F84DF-22D0-4396-B119-5D39F44320E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894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F84DF-22D0-4396-B119-5D39F44320E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122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1054E-C113-452F-9AEE-100A66C9063F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8BEC46-C5E2-4B00-93FD-EF82F4284C99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092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823C46-110E-4F13-B13A-1914565471D2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C2158F-C07D-4E71-822C-68A648B4DEC9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66199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823C46-110E-4F13-B13A-1914565471D2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C2158F-C07D-4E71-822C-68A648B4DEC9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43379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3658E3-6F5F-409D-8BD7-B31A53456C9B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BD6766-4E1A-4026-B100-8D8EA13BF48F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50401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1054E-C113-452F-9AEE-100A66C9063F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8BEC46-C5E2-4B00-93FD-EF82F4284C99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04378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25D89C-B26F-4732-8D52-7E5BB496F923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8F7AD3-20E0-496A-8423-099088011E5B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51325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762760-7462-4899-8B44-FF61F5CBFC9E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F664D2-1BD0-4A61-B152-7B31CC6A854C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06324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7FBC1B-F90D-4884-AF3C-36A573F9AEAC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6948F9-966D-4B85-91B5-EB2161AA4346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88174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1F821E-54B4-4548-BC11-6F6022107663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CF0BB5-9D93-48C2-824D-82144272B705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22628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20B916-3995-4F66-8077-5414E1552FDB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537D55-46E1-4C6C-A1CF-9F94FD807387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4686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72B33E-A7A8-4FB0-B759-64CC55F5EDF9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03110-3EB0-485A-8B10-FF7B6ED98328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3129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F92650-71DB-436C-83C4-29C4D082522F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11D12-DA6E-48D6-AA1A-3CD5D6126C10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3658E3-6F5F-409D-8BD7-B31A53456C9B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BD6766-4E1A-4026-B100-8D8EA13BF48F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78303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830E3A-DA71-4F28-878B-AB0AA5324125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9947C0-BD5D-464F-8EAE-7242CF0D7FD7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10889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823C46-110E-4F13-B13A-1914565471D2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C2158F-C07D-4E71-822C-68A648B4DEC9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86598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3658E3-6F5F-409D-8BD7-B31A53456C9B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BD6766-4E1A-4026-B100-8D8EA13BF48F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72165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1054E-C113-452F-9AEE-100A66C9063F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8BEC46-C5E2-4B00-93FD-EF82F4284C99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04434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25D89C-B26F-4732-8D52-7E5BB496F923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8F7AD3-20E0-496A-8423-099088011E5B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72741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762760-7462-4899-8B44-FF61F5CBFC9E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F664D2-1BD0-4A61-B152-7B31CC6A854C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22132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7FBC1B-F90D-4884-AF3C-36A573F9AEAC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6948F9-966D-4B85-91B5-EB2161AA4346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08331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1F821E-54B4-4548-BC11-6F6022107663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CF0BB5-9D93-48C2-824D-82144272B705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94031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20B916-3995-4F66-8077-5414E1552FDB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537D55-46E1-4C6C-A1CF-9F94FD807387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8421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72B33E-A7A8-4FB0-B759-64CC55F5EDF9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03110-3EB0-485A-8B10-FF7B6ED98328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04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1054E-C113-452F-9AEE-100A66C9063F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8BEC46-C5E2-4B00-93FD-EF82F4284C99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09895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F92650-71DB-436C-83C4-29C4D082522F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11D12-DA6E-48D6-AA1A-3CD5D6126C10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73259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830E3A-DA71-4F28-878B-AB0AA5324125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9947C0-BD5D-464F-8EAE-7242CF0D7FD7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18352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823C46-110E-4F13-B13A-1914565471D2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C2158F-C07D-4E71-822C-68A648B4DEC9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94335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3658E3-6F5F-409D-8BD7-B31A53456C9B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BD6766-4E1A-4026-B100-8D8EA13BF48F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691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25D89C-B26F-4732-8D52-7E5BB496F923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8F7AD3-20E0-496A-8423-099088011E5B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100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762760-7462-4899-8B44-FF61F5CBFC9E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F664D2-1BD0-4A61-B152-7B31CC6A854C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954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7FBC1B-F90D-4884-AF3C-36A573F9AEAC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6948F9-966D-4B85-91B5-EB2161AA4346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589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1F821E-54B4-4548-BC11-6F6022107663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CF0BB5-9D93-48C2-824D-82144272B705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242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20B916-3995-4F66-8077-5414E1552FDB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537D55-46E1-4C6C-A1CF-9F94FD807387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79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72B33E-A7A8-4FB0-B759-64CC55F5EDF9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03110-3EB0-485A-8B10-FF7B6ED98328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360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F92650-71DB-436C-83C4-29C4D082522F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11D12-DA6E-48D6-AA1A-3CD5D6126C10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590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25D89C-B26F-4732-8D52-7E5BB496F923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8F7AD3-20E0-496A-8423-099088011E5B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744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830E3A-DA71-4F28-878B-AB0AA5324125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9947C0-BD5D-464F-8EAE-7242CF0D7FD7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413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823C46-110E-4F13-B13A-1914565471D2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C2158F-C07D-4E71-822C-68A648B4DEC9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120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3658E3-6F5F-409D-8BD7-B31A53456C9B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BD6766-4E1A-4026-B100-8D8EA13BF48F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747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97772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54637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1054E-C113-452F-9AEE-100A66C9063F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8BEC46-C5E2-4B00-93FD-EF82F4284C99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1842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25D89C-B26F-4732-8D52-7E5BB496F923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8F7AD3-20E0-496A-8423-099088011E5B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1884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762760-7462-4899-8B44-FF61F5CBFC9E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F664D2-1BD0-4A61-B152-7B31CC6A854C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609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7FBC1B-F90D-4884-AF3C-36A573F9AEAC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6948F9-966D-4B85-91B5-EB2161AA4346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0372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1F821E-54B4-4548-BC11-6F6022107663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CF0BB5-9D93-48C2-824D-82144272B705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302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762760-7462-4899-8B44-FF61F5CBFC9E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F664D2-1BD0-4A61-B152-7B31CC6A854C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6061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20B916-3995-4F66-8077-5414E1552FDB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537D55-46E1-4C6C-A1CF-9F94FD807387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907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72B33E-A7A8-4FB0-B759-64CC55F5EDF9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03110-3EB0-485A-8B10-FF7B6ED98328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2107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F92650-71DB-436C-83C4-29C4D082522F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11D12-DA6E-48D6-AA1A-3CD5D6126C10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1943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830E3A-DA71-4F28-878B-AB0AA5324125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9947C0-BD5D-464F-8EAE-7242CF0D7FD7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561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823C46-110E-4F13-B13A-1914565471D2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C2158F-C07D-4E71-822C-68A648B4DEC9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0703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3658E3-6F5F-409D-8BD7-B31A53456C9B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BD6766-4E1A-4026-B100-8D8EA13BF48F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4890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1054E-C113-452F-9AEE-100A66C9063F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8BEC46-C5E2-4B00-93FD-EF82F4284C99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2434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25D89C-B26F-4732-8D52-7E5BB496F923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8F7AD3-20E0-496A-8423-099088011E5B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6855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762760-7462-4899-8B44-FF61F5CBFC9E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F664D2-1BD0-4A61-B152-7B31CC6A854C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9308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7FBC1B-F90D-4884-AF3C-36A573F9AEAC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6948F9-966D-4B85-91B5-EB2161AA4346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504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7FBC1B-F90D-4884-AF3C-36A573F9AEAC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6948F9-966D-4B85-91B5-EB2161AA4346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5757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1F821E-54B4-4548-BC11-6F6022107663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CF0BB5-9D93-48C2-824D-82144272B705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6282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20B916-3995-4F66-8077-5414E1552FDB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537D55-46E1-4C6C-A1CF-9F94FD807387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009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72B33E-A7A8-4FB0-B759-64CC55F5EDF9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03110-3EB0-485A-8B10-FF7B6ED98328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3041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F92650-71DB-436C-83C4-29C4D082522F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11D12-DA6E-48D6-AA1A-3CD5D6126C10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5363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830E3A-DA71-4F28-878B-AB0AA5324125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9947C0-BD5D-464F-8EAE-7242CF0D7FD7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8801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823C46-110E-4F13-B13A-1914565471D2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C2158F-C07D-4E71-822C-68A648B4DEC9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0027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3658E3-6F5F-409D-8BD7-B31A53456C9B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BD6766-4E1A-4026-B100-8D8EA13BF48F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1741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1054E-C113-452F-9AEE-100A66C9063F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8BEC46-C5E2-4B00-93FD-EF82F4284C99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0034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25D89C-B26F-4732-8D52-7E5BB496F923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8F7AD3-20E0-496A-8423-099088011E5B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2125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762760-7462-4899-8B44-FF61F5CBFC9E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F664D2-1BD0-4A61-B152-7B31CC6A854C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215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1F821E-54B4-4548-BC11-6F6022107663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CF0BB5-9D93-48C2-824D-82144272B705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6365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7FBC1B-F90D-4884-AF3C-36A573F9AEAC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6948F9-966D-4B85-91B5-EB2161AA4346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2115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1F821E-54B4-4548-BC11-6F6022107663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CF0BB5-9D93-48C2-824D-82144272B705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5622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20B916-3995-4F66-8077-5414E1552FDB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537D55-46E1-4C6C-A1CF-9F94FD807387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79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72B33E-A7A8-4FB0-B759-64CC55F5EDF9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03110-3EB0-485A-8B10-FF7B6ED98328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9942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F92650-71DB-436C-83C4-29C4D082522F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11D12-DA6E-48D6-AA1A-3CD5D6126C10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9158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830E3A-DA71-4F28-878B-AB0AA5324125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9947C0-BD5D-464F-8EAE-7242CF0D7FD7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1133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823C46-110E-4F13-B13A-1914565471D2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C2158F-C07D-4E71-822C-68A648B4DEC9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368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3658E3-6F5F-409D-8BD7-B31A53456C9B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BD6766-4E1A-4026-B100-8D8EA13BF48F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7185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1054E-C113-452F-9AEE-100A66C9063F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8BEC46-C5E2-4B00-93FD-EF82F4284C99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2655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25D89C-B26F-4732-8D52-7E5BB496F923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8F7AD3-20E0-496A-8423-099088011E5B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056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20B916-3995-4F66-8077-5414E1552FDB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537D55-46E1-4C6C-A1CF-9F94FD807387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720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762760-7462-4899-8B44-FF61F5CBFC9E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F664D2-1BD0-4A61-B152-7B31CC6A854C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3220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7FBC1B-F90D-4884-AF3C-36A573F9AEAC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6948F9-966D-4B85-91B5-EB2161AA4346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0366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1F821E-54B4-4548-BC11-6F6022107663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CF0BB5-9D93-48C2-824D-82144272B705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3203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20B916-3995-4F66-8077-5414E1552FDB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537D55-46E1-4C6C-A1CF-9F94FD807387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93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72B33E-A7A8-4FB0-B759-64CC55F5EDF9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03110-3EB0-485A-8B10-FF7B6ED98328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8484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F92650-71DB-436C-83C4-29C4D082522F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11D12-DA6E-48D6-AA1A-3CD5D6126C10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3327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830E3A-DA71-4F28-878B-AB0AA5324125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9947C0-BD5D-464F-8EAE-7242CF0D7FD7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3624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823C46-110E-4F13-B13A-1914565471D2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C2158F-C07D-4E71-822C-68A648B4DEC9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6110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3658E3-6F5F-409D-8BD7-B31A53456C9B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BD6766-4E1A-4026-B100-8D8EA13BF48F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9723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1054E-C113-452F-9AEE-100A66C9063F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8BEC46-C5E2-4B00-93FD-EF82F4284C99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634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72B33E-A7A8-4FB0-B759-64CC55F5EDF9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03110-3EB0-485A-8B10-FF7B6ED98328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0122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25D89C-B26F-4732-8D52-7E5BB496F923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8F7AD3-20E0-496A-8423-099088011E5B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8635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762760-7462-4899-8B44-FF61F5CBFC9E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F664D2-1BD0-4A61-B152-7B31CC6A854C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7454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7FBC1B-F90D-4884-AF3C-36A573F9AEAC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6948F9-966D-4B85-91B5-EB2161AA4346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0105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1F821E-54B4-4548-BC11-6F6022107663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CF0BB5-9D93-48C2-824D-82144272B705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1367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20B916-3995-4F66-8077-5414E1552FDB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537D55-46E1-4C6C-A1CF-9F94FD807387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805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72B33E-A7A8-4FB0-B759-64CC55F5EDF9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03110-3EB0-485A-8B10-FF7B6ED98328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1532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F92650-71DB-436C-83C4-29C4D082522F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11D12-DA6E-48D6-AA1A-3CD5D6126C10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5605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830E3A-DA71-4F28-878B-AB0AA5324125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9947C0-BD5D-464F-8EAE-7242CF0D7FD7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7136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823C46-110E-4F13-B13A-1914565471D2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C2158F-C07D-4E71-822C-68A648B4DEC9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4647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3658E3-6F5F-409D-8BD7-B31A53456C9B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BD6766-4E1A-4026-B100-8D8EA13BF48F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41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F92650-71DB-436C-83C4-29C4D082522F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11D12-DA6E-48D6-AA1A-3CD5D6126C10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2097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1054E-C113-452F-9AEE-100A66C9063F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8BEC46-C5E2-4B00-93FD-EF82F4284C99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3604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25D89C-B26F-4732-8D52-7E5BB496F923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8F7AD3-20E0-496A-8423-099088011E5B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5639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762760-7462-4899-8B44-FF61F5CBFC9E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F664D2-1BD0-4A61-B152-7B31CC6A854C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4659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7FBC1B-F90D-4884-AF3C-36A573F9AEAC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6948F9-966D-4B85-91B5-EB2161AA4346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36416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1F821E-54B4-4548-BC11-6F6022107663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CF0BB5-9D93-48C2-824D-82144272B705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1198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20B916-3995-4F66-8077-5414E1552FDB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537D55-46E1-4C6C-A1CF-9F94FD807387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673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72B33E-A7A8-4FB0-B759-64CC55F5EDF9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03110-3EB0-485A-8B10-FF7B6ED98328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5121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F92650-71DB-436C-83C4-29C4D082522F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11D12-DA6E-48D6-AA1A-3CD5D6126C10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166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830E3A-DA71-4F28-878B-AB0AA5324125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9947C0-BD5D-464F-8EAE-7242CF0D7FD7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83280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823C46-110E-4F13-B13A-1914565471D2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C2158F-C07D-4E71-822C-68A648B4DEC9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763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830E3A-DA71-4F28-878B-AB0AA5324125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9947C0-BD5D-464F-8EAE-7242CF0D7FD7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99173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3658E3-6F5F-409D-8BD7-B31A53456C9B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BD6766-4E1A-4026-B100-8D8EA13BF48F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20825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1054E-C113-452F-9AEE-100A66C9063F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8BEC46-C5E2-4B00-93FD-EF82F4284C99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86112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25D89C-B26F-4732-8D52-7E5BB496F923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8F7AD3-20E0-496A-8423-099088011E5B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28970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762760-7462-4899-8B44-FF61F5CBFC9E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F664D2-1BD0-4A61-B152-7B31CC6A854C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5771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7FBC1B-F90D-4884-AF3C-36A573F9AEAC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6948F9-966D-4B85-91B5-EB2161AA4346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794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1F821E-54B4-4548-BC11-6F6022107663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CF0BB5-9D93-48C2-824D-82144272B705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6424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20B916-3995-4F66-8077-5414E1552FDB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537D55-46E1-4C6C-A1CF-9F94FD807387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833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72B33E-A7A8-4FB0-B759-64CC55F5EDF9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03110-3EB0-485A-8B10-FF7B6ED98328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7115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F92650-71DB-436C-83C4-29C4D082522F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11D12-DA6E-48D6-AA1A-3CD5D6126C10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5625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830E3A-DA71-4F28-878B-AB0AA5324125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9947C0-BD5D-464F-8EAE-7242CF0D7FD7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06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948006-4FA6-48EF-92EE-8579CDB701D8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27AC99-8E6A-459C-8DE1-0C83495690BD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831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948006-4FA6-48EF-92EE-8579CDB701D8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27AC99-8E6A-459C-8DE1-0C83495690BD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36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948006-4FA6-48EF-92EE-8579CDB701D8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27AC99-8E6A-459C-8DE1-0C83495690BD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7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948006-4FA6-48EF-92EE-8579CDB701D8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27AC99-8E6A-459C-8DE1-0C83495690BD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941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798" r:id="rId12"/>
    <p:sldLayoutId id="2147483799" r:id="rId13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948006-4FA6-48EF-92EE-8579CDB701D8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27AC99-8E6A-459C-8DE1-0C83495690BD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32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948006-4FA6-48EF-92EE-8579CDB701D8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27AC99-8E6A-459C-8DE1-0C83495690BD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4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948006-4FA6-48EF-92EE-8579CDB701D8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27AC99-8E6A-459C-8DE1-0C83495690BD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18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948006-4FA6-48EF-92EE-8579CDB701D8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27AC99-8E6A-459C-8DE1-0C83495690BD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994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948006-4FA6-48EF-92EE-8579CDB701D8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27AC99-8E6A-459C-8DE1-0C83495690BD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76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948006-4FA6-48EF-92EE-8579CDB701D8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27AC99-8E6A-459C-8DE1-0C83495690BD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3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948006-4FA6-48EF-92EE-8579CDB701D8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26.10.2021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27AC99-8E6A-459C-8DE1-0C83495690BD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61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hart" Target="../charts/chart4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diagramColors" Target="../diagrams/colors2.xml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11" Type="http://schemas.openxmlformats.org/officeDocument/2006/relationships/diagramLayout" Target="../diagrams/layout2.xml"/><Relationship Id="rId5" Type="http://schemas.openxmlformats.org/officeDocument/2006/relationships/image" Target="../media/image19.jpeg"/><Relationship Id="rId15" Type="http://schemas.openxmlformats.org/officeDocument/2006/relationships/image" Target="../media/image24.jpeg"/><Relationship Id="rId10" Type="http://schemas.openxmlformats.org/officeDocument/2006/relationships/diagramData" Target="../diagrams/data2.xml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26377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524000"/>
              <a:ext cx="9144000" cy="1143000"/>
            </a:xfrm>
            <a:custGeom>
              <a:avLst/>
              <a:gdLst/>
              <a:ahLst/>
              <a:cxnLst/>
              <a:rect l="l" t="t" r="r" b="b"/>
              <a:pathLst>
                <a:path w="9144000" h="1143000">
                  <a:moveTo>
                    <a:pt x="91440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9144000" y="1143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600200"/>
              <a:ext cx="1295400" cy="990600"/>
            </a:xfrm>
            <a:custGeom>
              <a:avLst/>
              <a:gdLst/>
              <a:ahLst/>
              <a:cxnLst/>
              <a:rect l="l" t="t" r="r" b="b"/>
              <a:pathLst>
                <a:path w="1295400" h="990600">
                  <a:moveTo>
                    <a:pt x="1295400" y="0"/>
                  </a:moveTo>
                  <a:lnTo>
                    <a:pt x="0" y="0"/>
                  </a:lnTo>
                  <a:lnTo>
                    <a:pt x="0" y="990600"/>
                  </a:lnTo>
                  <a:lnTo>
                    <a:pt x="1295400" y="990600"/>
                  </a:lnTo>
                  <a:lnTo>
                    <a:pt x="1295400" y="0"/>
                  </a:lnTo>
                  <a:close/>
                </a:path>
              </a:pathLst>
            </a:custGeom>
            <a:solidFill>
              <a:srgbClr val="DD8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419600" y="5638800"/>
            <a:ext cx="418058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Калугина Оксана Владимировна</a:t>
            </a:r>
            <a:r>
              <a:rPr sz="2000" b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,  </a:t>
            </a:r>
            <a:r>
              <a:rPr lang="ru-RU"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2000" b="1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иректор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42241" y="137824"/>
            <a:ext cx="6779515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spc="-20" dirty="0" smtClean="0">
                <a:solidFill>
                  <a:srgbClr val="001F5F"/>
                </a:solidFill>
                <a:latin typeface="Times New Roman"/>
                <a:cs typeface="Times New Roman"/>
              </a:rPr>
              <a:t>БЮДЖЕТНОЕ</a:t>
            </a:r>
            <a:endParaRPr sz="2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ОБЩЕОБРАЗОВАТЕЛЬНОЕ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УЧРЕЖДЕНИЕ</a:t>
            </a:r>
            <a:r>
              <a:rPr sz="2000" b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endParaRPr lang="ru-RU" sz="2000" b="1" spc="-80" dirty="0" smtClean="0">
              <a:solidFill>
                <a:srgbClr val="001F5F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spc="-2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ГОРОДА</a:t>
            </a:r>
            <a:r>
              <a:rPr lang="ru-RU" sz="2000" dirty="0"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ОМСКА </a:t>
            </a:r>
          </a:p>
          <a:p>
            <a:pPr algn="ctr">
              <a:lnSpc>
                <a:spcPct val="100000"/>
              </a:lnSpc>
            </a:pPr>
            <a:r>
              <a:rPr lang="ru-RU" sz="20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«СРЕДНЯЯ ОБЩЕОБРАЗОВАТЕЛЬНАЯ ШКОЛА № 17</a:t>
            </a:r>
            <a:r>
              <a:rPr sz="20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rgbClr val="93B6D2"/>
          </a:solidFill>
        </p:spPr>
        <p:txBody>
          <a:bodyPr vert="horz" wrap="square" lIns="0" tIns="247650" rIns="0" bIns="0" rtlCol="0">
            <a:spAutoFit/>
          </a:bodyPr>
          <a:lstStyle/>
          <a:p>
            <a:pPr marL="505459">
              <a:lnSpc>
                <a:spcPct val="100000"/>
              </a:lnSpc>
              <a:spcBef>
                <a:spcPts val="1950"/>
              </a:spcBef>
            </a:pPr>
            <a:r>
              <a:rPr sz="2800" b="1" spc="-10" dirty="0">
                <a:latin typeface="Times New Roman"/>
                <a:cs typeface="Times New Roman"/>
              </a:rPr>
              <a:t>ТЕМА </a:t>
            </a:r>
            <a:r>
              <a:rPr sz="2800" b="1" spc="-50" dirty="0">
                <a:latin typeface="Times New Roman"/>
                <a:cs typeface="Times New Roman"/>
              </a:rPr>
              <a:t>УПРАВЛЕНЧЕСКОГО</a:t>
            </a:r>
            <a:r>
              <a:rPr sz="2800" b="1" spc="50" dirty="0">
                <a:latin typeface="Times New Roman"/>
                <a:cs typeface="Times New Roman"/>
              </a:rPr>
              <a:t> </a:t>
            </a:r>
            <a:r>
              <a:rPr sz="2800" b="1" spc="-30" dirty="0">
                <a:latin typeface="Times New Roman"/>
                <a:cs typeface="Times New Roman"/>
              </a:rPr>
              <a:t>ПРОЕКТА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95400" y="2915278"/>
            <a:ext cx="72624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Ментори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-площадка как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условие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роста   профессиональной компетентности молодых педагогов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23" y="164508"/>
            <a:ext cx="1158308" cy="135363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669761"/>
            <a:ext cx="2391508" cy="1597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4841779"/>
              </p:ext>
            </p:extLst>
          </p:nvPr>
        </p:nvGraphicFramePr>
        <p:xfrm>
          <a:off x="226007" y="1390119"/>
          <a:ext cx="8839200" cy="5061989"/>
        </p:xfrm>
        <a:graphic>
          <a:graphicData uri="http://schemas.openxmlformats.org/drawingml/2006/table">
            <a:tbl>
              <a:tblPr firstRow="1" bandRow="1"/>
              <a:tblGrid>
                <a:gridCol w="571132">
                  <a:extLst>
                    <a:ext uri="{9D8B030D-6E8A-4147-A177-3AD203B41FA5}">
                      <a16:colId xmlns:a16="http://schemas.microsoft.com/office/drawing/2014/main" val="3048650979"/>
                    </a:ext>
                  </a:extLst>
                </a:gridCol>
                <a:gridCol w="3880706">
                  <a:extLst>
                    <a:ext uri="{9D8B030D-6E8A-4147-A177-3AD203B41FA5}">
                      <a16:colId xmlns:a16="http://schemas.microsoft.com/office/drawing/2014/main" val="3750461361"/>
                    </a:ext>
                  </a:extLst>
                </a:gridCol>
                <a:gridCol w="4387362">
                  <a:extLst>
                    <a:ext uri="{9D8B030D-6E8A-4147-A177-3AD203B41FA5}">
                      <a16:colId xmlns:a16="http://schemas.microsoft.com/office/drawing/2014/main" val="2082335094"/>
                    </a:ext>
                  </a:extLst>
                </a:gridCol>
              </a:tblGrid>
              <a:tr h="1295400"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8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  <a:p>
                      <a:endParaRPr lang="ru-RU" sz="18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риска / возможности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7606" marR="5760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Мероприятия по предупреждению риска / реализации возможности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7606" marR="5760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037818"/>
                  </a:ext>
                </a:extLst>
              </a:tr>
              <a:tr h="749069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Профессиональное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выгорание части педагогов-наставников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Мотивация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преподавателей</a:t>
                      </a:r>
                    </a:p>
                    <a:p>
                      <a:pPr algn="ctr"/>
                      <a:r>
                        <a:rPr lang="ru-RU" sz="18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Психолого-педагогическая разгрузка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609948"/>
                  </a:ext>
                </a:extLst>
              </a:tr>
              <a:tr h="1573729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cs typeface="Arial" pitchFamily="34" charset="0"/>
                        </a:rPr>
                        <a:t>2. 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Недостаточная «включенность» в процесс профессиональной адаптации и  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профессионального развития части молодых педагогов 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Ведение продуктивного диалога с участниками образовательного процесса  по  интенции профессионального роста и развития</a:t>
                      </a:r>
                      <a:endParaRPr lang="ru-RU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386121"/>
                  </a:ext>
                </a:extLst>
              </a:tr>
              <a:tr h="861943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Отсутствие должной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психологической культуры ролевого взаимодействия участников образовательного процесса 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Проведение психологических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тренингов, отработка позиции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763087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08" y="76200"/>
            <a:ext cx="962691" cy="11248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53" y="90854"/>
            <a:ext cx="7888908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026649"/>
              </p:ext>
            </p:extLst>
          </p:nvPr>
        </p:nvGraphicFramePr>
        <p:xfrm>
          <a:off x="2082" y="548680"/>
          <a:ext cx="9144000" cy="6400800"/>
        </p:xfrm>
        <a:graphic>
          <a:graphicData uri="http://schemas.openxmlformats.org/drawingml/2006/table">
            <a:tbl>
              <a:tblPr firstRow="1" bandRow="1"/>
              <a:tblGrid>
                <a:gridCol w="1985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8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3264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ru-RU" sz="1700" b="1" i="0" u="none" strike="noStrike" kern="1200" baseline="0" dirty="0" smtClean="0">
                        <a:solidFill>
                          <a:schemeClr val="bg1"/>
                        </a:solidFill>
                        <a:latin typeface="Arial Black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endParaRPr lang="ru-RU" sz="1700" b="1" i="0" u="none" strike="noStrike" kern="1200" baseline="0" dirty="0" smtClean="0">
                        <a:solidFill>
                          <a:schemeClr val="bg1"/>
                        </a:solidFill>
                        <a:latin typeface="Arial Black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endParaRPr lang="ru-RU" sz="1700" b="1" i="0" u="none" strike="noStrike" kern="1200" baseline="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endParaRPr lang="ru-RU" sz="1700" b="1" i="0" u="none" strike="noStrike" kern="1200" baseline="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endParaRPr lang="ru-RU" sz="1700" b="1" i="0" u="none" strike="noStrike" kern="1200" baseline="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endParaRPr lang="ru-RU" sz="1700" b="1" i="0" u="none" strike="noStrike" kern="1200" baseline="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endParaRPr lang="ru-RU" sz="1700" b="1" i="0" u="none" strike="noStrike" kern="1200" baseline="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endParaRPr lang="ru-RU" sz="1700" b="1" i="0" u="none" strike="noStrike" kern="1200" baseline="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endParaRPr lang="ru-RU" sz="17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ea typeface="+mn-ea"/>
                          <a:cs typeface="Arial" pitchFamily="34" charset="0"/>
                        </a:rPr>
                        <a:t>Для молодого специалиста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</a:t>
                      </a:r>
                    </a:p>
                    <a:p>
                      <a:pPr marL="0" marR="0" lvl="0" indent="358775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повышение профессиональной компетентности;</a:t>
                      </a:r>
                    </a:p>
                    <a:p>
                      <a:pPr marL="0" marR="0" lvl="0" indent="358775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появление собственных продуктов педагогической деятельности (ЦОР/ЭОР, публикаций, методических разработок, дидактических материалов);</a:t>
                      </a:r>
                    </a:p>
                    <a:p>
                      <a:pPr marL="0" marR="0" lvl="0" indent="358775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участие в профессиональных конкурсах, фестивалях;</a:t>
                      </a:r>
                    </a:p>
                    <a:p>
                      <a:pPr marL="0" marR="0" lvl="0" indent="358775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наличие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портфолио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;</a:t>
                      </a:r>
                    </a:p>
                    <a:p>
                      <a:pPr marL="0" marR="0" lvl="0" indent="358775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успешное прохождение процедуры аттестации.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accent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ea typeface="+mn-ea"/>
                          <a:cs typeface="Arial" pitchFamily="34" charset="0"/>
                        </a:rPr>
                        <a:t>Для наставника:</a:t>
                      </a:r>
                    </a:p>
                    <a:p>
                      <a:pPr marL="0" marR="0" lvl="0" indent="358775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эффективный способ самореализации;</a:t>
                      </a:r>
                    </a:p>
                    <a:p>
                      <a:pPr marL="0" marR="0" lvl="0" indent="358775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повышение квалификации, </a:t>
                      </a:r>
                    </a:p>
                    <a:p>
                      <a:pPr marL="0" marR="0" lvl="0" indent="358775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достижение более высокого уровня профессиональной компетенции, воплощение собственных креативных 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education-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проектов;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accent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ea typeface="+mn-ea"/>
                          <a:cs typeface="Arial" pitchFamily="34" charset="0"/>
                        </a:rPr>
                        <a:t>Для </a:t>
                      </a:r>
                      <a:r>
                        <a:rPr lang="ru-RU" sz="1800" b="1" kern="1200" baseline="0" dirty="0" smtClean="0">
                          <a:solidFill>
                            <a:schemeClr val="accent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ea typeface="+mn-ea"/>
                          <a:cs typeface="Arial" pitchFamily="34" charset="0"/>
                        </a:rPr>
                        <a:t> БОУ г. Омска 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accent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ea typeface="+mn-ea"/>
                          <a:cs typeface="Arial" pitchFamily="34" charset="0"/>
                        </a:rPr>
                        <a:t>«Средняя общеобразовательная школа № 17»</a:t>
                      </a:r>
                      <a:r>
                        <a:rPr lang="ru-RU" sz="1800" b="1" kern="1200" dirty="0" smtClean="0">
                          <a:solidFill>
                            <a:schemeClr val="accent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ea typeface="+mn-ea"/>
                          <a:cs typeface="Arial" pitchFamily="34" charset="0"/>
                        </a:rPr>
                        <a:t>: </a:t>
                      </a:r>
                    </a:p>
                    <a:p>
                      <a:pPr marL="0" marR="0" lvl="0" indent="358775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становление команды наставников;</a:t>
                      </a:r>
                    </a:p>
                    <a:p>
                      <a:pPr marL="0" marR="0" lvl="0" indent="358775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развитие сети профессиональных контактов;</a:t>
                      </a:r>
                    </a:p>
                    <a:p>
                      <a:pPr marL="0" marR="0" lvl="0" indent="358775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продвижение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инициатив молодых учителей, опыта наставников – преподавателей;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43608" y="0"/>
            <a:ext cx="6696744" cy="52322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Результаты проекта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" y="2362200"/>
            <a:ext cx="1979118" cy="177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4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0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524000"/>
              <a:ext cx="9144000" cy="1143000"/>
            </a:xfrm>
            <a:custGeom>
              <a:avLst/>
              <a:gdLst/>
              <a:ahLst/>
              <a:cxnLst/>
              <a:rect l="l" t="t" r="r" b="b"/>
              <a:pathLst>
                <a:path w="9144000" h="1143000">
                  <a:moveTo>
                    <a:pt x="91440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9144000" y="1143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600200"/>
              <a:ext cx="1295400" cy="680956"/>
            </a:xfrm>
            <a:custGeom>
              <a:avLst/>
              <a:gdLst/>
              <a:ahLst/>
              <a:cxnLst/>
              <a:rect l="l" t="t" r="r" b="b"/>
              <a:pathLst>
                <a:path w="1295400" h="990600">
                  <a:moveTo>
                    <a:pt x="1295400" y="0"/>
                  </a:moveTo>
                  <a:lnTo>
                    <a:pt x="0" y="0"/>
                  </a:lnTo>
                  <a:lnTo>
                    <a:pt x="0" y="990600"/>
                  </a:lnTo>
                  <a:lnTo>
                    <a:pt x="1295400" y="990600"/>
                  </a:lnTo>
                  <a:lnTo>
                    <a:pt x="1295400" y="0"/>
                  </a:lnTo>
                  <a:close/>
                </a:path>
              </a:pathLst>
            </a:custGeom>
            <a:solidFill>
              <a:srgbClr val="DD80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419600" y="5638800"/>
            <a:ext cx="418058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Калугина Оксана Владимировна</a:t>
            </a:r>
            <a:r>
              <a:rPr kumimoji="0" sz="20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  </a:t>
            </a:r>
            <a:r>
              <a:rPr lang="ru-RU"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kumimoji="0" sz="2000" b="1" i="0" u="none" strike="noStrike" kern="1200" cap="none" spc="-10" normalizeH="0" baseline="0" noProof="0" dirty="0" err="1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иректор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42241" y="137824"/>
            <a:ext cx="6779515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2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БЮДЖЕТНОЕ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3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ОБЩЕОБРАЗОВАТЕЛЬНОЕ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УЧРЕЖДЕНИЕ</a:t>
            </a:r>
            <a:r>
              <a:rPr kumimoji="0" sz="2000" b="1" i="0" u="none" strike="noStrike" kern="1200" cap="none" spc="-8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endParaRPr kumimoji="0" lang="ru-RU" sz="2000" b="1" i="0" u="none" strike="noStrike" kern="1200" cap="none" spc="-80" normalizeH="0" baseline="0" noProof="0" dirty="0" smtClean="0">
              <a:ln>
                <a:noFill/>
              </a:ln>
              <a:solidFill>
                <a:srgbClr val="001F5F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25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ГОРОДА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ОМСКА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«СРЕДНЯЯ ОБЩЕОБРАЗОВАТЕЛЬНАЯ ШКОЛА № 17</a:t>
            </a:r>
            <a:r>
              <a:rPr kumimoji="0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»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71600" y="1600200"/>
            <a:ext cx="7772400" cy="680956"/>
          </a:xfrm>
          <a:prstGeom prst="rect">
            <a:avLst/>
          </a:prstGeom>
          <a:solidFill>
            <a:srgbClr val="93B6D2"/>
          </a:solidFill>
        </p:spPr>
        <p:txBody>
          <a:bodyPr vert="horz" wrap="square" lIns="0" tIns="247650" rIns="0" bIns="0" rtlCol="0">
            <a:spAutoFit/>
          </a:bodyPr>
          <a:lstStyle/>
          <a:p>
            <a:pPr marL="505459" marR="0" lvl="0" indent="0" algn="l" defTabSz="914400" rtl="0" eaLnBrk="1" fontAlgn="auto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23" y="164508"/>
            <a:ext cx="1158308" cy="135363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669761"/>
            <a:ext cx="2391508" cy="15974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898" y="2772108"/>
            <a:ext cx="8327858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9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9879578"/>
              </p:ext>
            </p:extLst>
          </p:nvPr>
        </p:nvGraphicFramePr>
        <p:xfrm>
          <a:off x="76200" y="1535768"/>
          <a:ext cx="9067800" cy="5093632"/>
        </p:xfrm>
        <a:graphic>
          <a:graphicData uri="http://schemas.openxmlformats.org/drawingml/2006/table">
            <a:tbl>
              <a:tblPr>
                <a:solidFill>
                  <a:srgbClr val="F99B1C"/>
                </a:solidFill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785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marL="8255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Формальные основания для инициации проекта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Указ Президента РФ от 07.05.2018г. №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204 «О национальных целях  и стратегических задачах Российской Федерации на период до 2024 года»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Закон об образовании в Российской федерации «№273-ФЗ» от 29.12.2012 г.</a:t>
                      </a:r>
                    </a:p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Национальный проект «Образование»</a:t>
                      </a:r>
                    </a:p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Федеральный проект «Учитель будущего»</a:t>
                      </a:r>
                      <a:endParaRPr lang="ru-RU" sz="160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Проект «Билет в будущее»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Проект Школа «цифрового века»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Проект «Кадры для развития образования»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577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marL="8255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Связь с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государственными 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программами Российской Федерации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marL="0" indent="0" algn="just"/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Государственная программа Российской Федерации «Развитие образования»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(утверждена постановлением Правительства  Российской Федерации  от 26 декабря 2017 г. № 1642)</a:t>
                      </a:r>
                    </a:p>
                    <a:p>
                      <a:pPr marL="0" indent="0" algn="just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Комплексная программа повышения профессионального уровня педагогических работников общеобразователь­ных организаций (утв. Правительством РФ от 28.05.2014 № З241п-П8)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0515"/>
            <a:ext cx="6035563" cy="12193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8059"/>
            <a:ext cx="896190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4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74" y="149797"/>
            <a:ext cx="890426" cy="1029300"/>
          </a:xfrm>
          <a:prstGeom prst="rect">
            <a:avLst/>
          </a:prstGeom>
        </p:spPr>
      </p:pic>
      <p:sp>
        <p:nvSpPr>
          <p:cNvPr id="11" name="Текст 4"/>
          <p:cNvSpPr txBox="1">
            <a:spLocks/>
          </p:cNvSpPr>
          <p:nvPr/>
        </p:nvSpPr>
        <p:spPr>
          <a:xfrm>
            <a:off x="5562600" y="5759803"/>
            <a:ext cx="3356463" cy="33265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  По результатам </a:t>
            </a:r>
            <a:r>
              <a:rPr lang="ru-RU" sz="1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самообследования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spcBef>
                <a:spcPct val="20000"/>
              </a:spcBef>
              <a:defRPr/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55172"/>
            <a:ext cx="6035563" cy="1219306"/>
          </a:xfrm>
          <a:prstGeom prst="rect">
            <a:avLst/>
          </a:prstGeom>
        </p:spPr>
      </p:pic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753059201"/>
              </p:ext>
            </p:extLst>
          </p:nvPr>
        </p:nvGraphicFramePr>
        <p:xfrm>
          <a:off x="482790" y="1635300"/>
          <a:ext cx="4108814" cy="2585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567979093"/>
              </p:ext>
            </p:extLst>
          </p:nvPr>
        </p:nvGraphicFramePr>
        <p:xfrm>
          <a:off x="626801" y="4787114"/>
          <a:ext cx="3938426" cy="1945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438400" y="3331197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9</a:t>
            </a:r>
            <a:endParaRPr lang="ru-RU" b="1" dirty="0"/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2829087983"/>
              </p:ext>
            </p:extLst>
          </p:nvPr>
        </p:nvGraphicFramePr>
        <p:xfrm>
          <a:off x="5425034" y="2286000"/>
          <a:ext cx="2804566" cy="2444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029200" y="1383937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Динамика пополнения молодыми специалистами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7836" y="1268721"/>
            <a:ext cx="2382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Возрастной состав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4084371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Вовлеченность педагогов в мероприятия по повышению профессионального уровня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26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10480" y="660492"/>
            <a:ext cx="8382000" cy="432048"/>
          </a:xfrm>
          <a:prstGeom prst="roundRect">
            <a:avLst>
              <a:gd name="adj" fmla="val 2441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Результаты оценок компетенций молодых педагогов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2420888"/>
            <a:ext cx="914400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283968" y="2420888"/>
            <a:ext cx="0" cy="4104456"/>
          </a:xfrm>
          <a:prstGeom prst="line">
            <a:avLst/>
          </a:prstGeom>
          <a:ln w="28575"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-72008" y="2467292"/>
            <a:ext cx="43559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Результаты анкетирования молодых педагогов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в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целях выявления первичных затруднений в педагогической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деятельности </a:t>
            </a:r>
          </a:p>
        </p:txBody>
      </p:sp>
      <p:graphicFrame>
        <p:nvGraphicFramePr>
          <p:cNvPr id="11" name="Диаграмма 10"/>
          <p:cNvGraphicFramePr/>
          <p:nvPr>
            <p:extLst/>
          </p:nvPr>
        </p:nvGraphicFramePr>
        <p:xfrm>
          <a:off x="0" y="836712"/>
          <a:ext cx="8892480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0" y="2060848"/>
            <a:ext cx="9144000" cy="33855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Недостаточность методики преподавания  молодых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педагогов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532584293"/>
              </p:ext>
            </p:extLst>
          </p:nvPr>
        </p:nvGraphicFramePr>
        <p:xfrm>
          <a:off x="35496" y="3248980"/>
          <a:ext cx="471601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4003086420"/>
              </p:ext>
            </p:extLst>
          </p:nvPr>
        </p:nvGraphicFramePr>
        <p:xfrm>
          <a:off x="4319972" y="2381538"/>
          <a:ext cx="493204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1272128291"/>
              </p:ext>
            </p:extLst>
          </p:nvPr>
        </p:nvGraphicFramePr>
        <p:xfrm>
          <a:off x="4211960" y="4869160"/>
          <a:ext cx="4855840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4967536" y="4658652"/>
            <a:ext cx="39604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Запросы профессиональной адаптации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036" y="117052"/>
            <a:ext cx="661607" cy="7698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6552689"/>
            <a:ext cx="6235944" cy="3326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06392" y="127162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Предпосылки реализации проекта </a:t>
            </a:r>
          </a:p>
        </p:txBody>
      </p:sp>
    </p:spTree>
    <p:extLst>
      <p:ext uri="{BB962C8B-B14F-4D97-AF65-F5344CB8AC3E}">
        <p14:creationId xmlns:p14="http://schemas.microsoft.com/office/powerpoint/2010/main" val="289410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8F7AD3-20E0-496A-8423-099088011E5B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8" name="Группа 10">
            <a:extLst>
              <a:ext uri="{FF2B5EF4-FFF2-40B4-BE49-F238E27FC236}">
                <a16:creationId xmlns:a16="http://schemas.microsoft.com/office/drawing/2014/main" id="{8EE5AD83-6827-46B7-BFCD-15AADAE0211B}"/>
              </a:ext>
            </a:extLst>
          </p:cNvPr>
          <p:cNvGrpSpPr/>
          <p:nvPr/>
        </p:nvGrpSpPr>
        <p:grpSpPr>
          <a:xfrm>
            <a:off x="116464" y="1117928"/>
            <a:ext cx="8839063" cy="2750857"/>
            <a:chOff x="1993090" y="3352988"/>
            <a:chExt cx="6333414" cy="911283"/>
          </a:xfrm>
          <a:solidFill>
            <a:srgbClr val="D8DCE5"/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27A3BB45-5483-4645-83F0-3018BCEE5238}"/>
                </a:ext>
              </a:extLst>
            </p:cNvPr>
            <p:cNvSpPr/>
            <p:nvPr/>
          </p:nvSpPr>
          <p:spPr>
            <a:xfrm>
              <a:off x="1993090" y="3376058"/>
              <a:ext cx="2906550" cy="88260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70C0"/>
              </a:solidFill>
              <a:prstDash val="lgDash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185738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185738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185738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185738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185738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185738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185738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185738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179388" marR="0" lvl="0" indent="635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Повышение требований к профессиональной педагогической деятельности, изменение роли учителя в школе, профессиональной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компетентности каждого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специалиста, включая молодых педагогов.</a:t>
              </a:r>
            </a:p>
            <a:p>
              <a:pPr marL="0" marR="0" lvl="0" indent="185738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185738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185738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185738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185738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185738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185738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185738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185738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D8ECA644-4DBA-4625-AFB4-A3B243873548}"/>
                </a:ext>
              </a:extLst>
            </p:cNvPr>
            <p:cNvSpPr/>
            <p:nvPr/>
          </p:nvSpPr>
          <p:spPr>
            <a:xfrm>
              <a:off x="5384530" y="3352988"/>
              <a:ext cx="2941974" cy="91128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ru-RU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молодой учитель не всегда готов к таким </a:t>
              </a:r>
              <a:r>
                <a:rPr kumimoji="0" lang="ru-RU" sz="1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требованиям</a:t>
              </a:r>
              <a:r>
                <a:rPr kumimoji="0" lang="ru-RU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, с </a:t>
              </a:r>
              <a:r>
                <a:rPr kumimoji="0" lang="ru-RU" sz="1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трудом их </a:t>
              </a:r>
              <a:r>
                <a:rPr kumimoji="0" lang="ru-RU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осознает, испытывает чувство </a:t>
              </a:r>
              <a:r>
                <a:rPr kumimoji="0" lang="ru-RU" sz="1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неуверенности; 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r>
                <a:rPr kumimoji="0" lang="ru-RU" sz="1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отсутствие должного сопровождения  профессиональной адаптации молодых специалистов в профессиональную среду;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r>
                <a:rPr kumimoji="0" lang="ru-RU" sz="1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недостаточность владения педагогическими профессиональными компетенциями части молодых специалистов; </a:t>
              </a:r>
            </a:p>
          </p:txBody>
        </p:sp>
        <p:cxnSp>
          <p:nvCxnSpPr>
            <p:cNvPr id="11" name="Прямая со стрелкой 10">
              <a:extLst>
                <a:ext uri="{FF2B5EF4-FFF2-40B4-BE49-F238E27FC236}">
                  <a16:creationId xmlns:a16="http://schemas.microsoft.com/office/drawing/2014/main" id="{B1207349-E3D7-4839-BAE8-149E42E9A432}"/>
                </a:ext>
              </a:extLst>
            </p:cNvPr>
            <p:cNvCxnSpPr/>
            <p:nvPr/>
          </p:nvCxnSpPr>
          <p:spPr>
            <a:xfrm>
              <a:off x="5121025" y="3771110"/>
              <a:ext cx="533523" cy="1"/>
            </a:xfrm>
            <a:prstGeom prst="straightConnector1">
              <a:avLst/>
            </a:prstGeom>
            <a:grpFill/>
            <a:ln w="92075">
              <a:noFill/>
              <a:headEnd type="triangle"/>
              <a:tailEnd type="triangle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Скругленный прямоугольник 5">
            <a:extLst>
              <a:ext uri="{FF2B5EF4-FFF2-40B4-BE49-F238E27FC236}">
                <a16:creationId xmlns:a16="http://schemas.microsoft.com/office/drawing/2014/main" id="{00E32809-4373-44B6-B4D1-F574CC20C476}"/>
              </a:ext>
            </a:extLst>
          </p:cNvPr>
          <p:cNvSpPr/>
          <p:nvPr/>
        </p:nvSpPr>
        <p:spPr>
          <a:xfrm>
            <a:off x="628947" y="4799879"/>
            <a:ext cx="7912113" cy="190885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70C0"/>
            </a:solidFill>
            <a:prstDash val="sysDash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Необходимо создание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условий для приобретения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практических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навыков, необходимых для педагогической деятельности,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роста профессиональной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 компетентности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, самореализации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и закрепления молодых специалистов в коллективе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путем совершенствования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системы работы с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молодыми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 кадрами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47" y="125247"/>
            <a:ext cx="797647" cy="9220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387" y="2313298"/>
            <a:ext cx="856562" cy="5547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2494" y="3955598"/>
            <a:ext cx="3901778" cy="78645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676400" y="78010"/>
            <a:ext cx="60067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MingLiU_HKSCS-ExtB" pitchFamily="18" charset="-120"/>
                <a:cs typeface="Times New Roman" pitchFamily="18" charset="0"/>
              </a:rPr>
              <a:t>Предпосылки реализации проекта  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MingLiU_HKSCS-ExtB" pitchFamily="18" charset="-120"/>
              <a:cs typeface="Arial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5458" y="3311195"/>
            <a:ext cx="1192852" cy="150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1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497107" y="1707132"/>
            <a:ext cx="7785734" cy="2856865"/>
            <a:chOff x="465205" y="1708782"/>
            <a:chExt cx="7785734" cy="2856865"/>
          </a:xfrm>
        </p:grpSpPr>
        <p:sp>
          <p:nvSpPr>
            <p:cNvPr id="6" name="object 6"/>
            <p:cNvSpPr/>
            <p:nvPr/>
          </p:nvSpPr>
          <p:spPr>
            <a:xfrm>
              <a:off x="465205" y="1708782"/>
              <a:ext cx="7785345" cy="28567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0037" y="1714500"/>
              <a:ext cx="7715884" cy="2786380"/>
            </a:xfrm>
            <a:custGeom>
              <a:avLst/>
              <a:gdLst/>
              <a:ahLst/>
              <a:cxnLst/>
              <a:rect l="l" t="t" r="r" b="b"/>
              <a:pathLst>
                <a:path w="7715884" h="2786379">
                  <a:moveTo>
                    <a:pt x="7250899" y="0"/>
                  </a:moveTo>
                  <a:lnTo>
                    <a:pt x="464350" y="0"/>
                  </a:lnTo>
                  <a:lnTo>
                    <a:pt x="416873" y="2397"/>
                  </a:lnTo>
                  <a:lnTo>
                    <a:pt x="370768" y="9433"/>
                  </a:lnTo>
                  <a:lnTo>
                    <a:pt x="326267" y="20876"/>
                  </a:lnTo>
                  <a:lnTo>
                    <a:pt x="283605" y="36490"/>
                  </a:lnTo>
                  <a:lnTo>
                    <a:pt x="243014" y="56043"/>
                  </a:lnTo>
                  <a:lnTo>
                    <a:pt x="204728" y="79302"/>
                  </a:lnTo>
                  <a:lnTo>
                    <a:pt x="168981" y="106032"/>
                  </a:lnTo>
                  <a:lnTo>
                    <a:pt x="136005" y="136001"/>
                  </a:lnTo>
                  <a:lnTo>
                    <a:pt x="106035" y="168974"/>
                  </a:lnTo>
                  <a:lnTo>
                    <a:pt x="79304" y="204719"/>
                  </a:lnTo>
                  <a:lnTo>
                    <a:pt x="56045" y="243001"/>
                  </a:lnTo>
                  <a:lnTo>
                    <a:pt x="36491" y="283589"/>
                  </a:lnTo>
                  <a:lnTo>
                    <a:pt x="20876" y="326247"/>
                  </a:lnTo>
                  <a:lnTo>
                    <a:pt x="9434" y="370742"/>
                  </a:lnTo>
                  <a:lnTo>
                    <a:pt x="2397" y="416841"/>
                  </a:lnTo>
                  <a:lnTo>
                    <a:pt x="0" y="464312"/>
                  </a:lnTo>
                  <a:lnTo>
                    <a:pt x="0" y="2321687"/>
                  </a:lnTo>
                  <a:lnTo>
                    <a:pt x="2397" y="2369179"/>
                  </a:lnTo>
                  <a:lnTo>
                    <a:pt x="9434" y="2415298"/>
                  </a:lnTo>
                  <a:lnTo>
                    <a:pt x="20876" y="2459810"/>
                  </a:lnTo>
                  <a:lnTo>
                    <a:pt x="36491" y="2502483"/>
                  </a:lnTo>
                  <a:lnTo>
                    <a:pt x="56045" y="2543082"/>
                  </a:lnTo>
                  <a:lnTo>
                    <a:pt x="79304" y="2581375"/>
                  </a:lnTo>
                  <a:lnTo>
                    <a:pt x="106035" y="2617128"/>
                  </a:lnTo>
                  <a:lnTo>
                    <a:pt x="136005" y="2650109"/>
                  </a:lnTo>
                  <a:lnTo>
                    <a:pt x="168981" y="2680082"/>
                  </a:lnTo>
                  <a:lnTo>
                    <a:pt x="204728" y="2706816"/>
                  </a:lnTo>
                  <a:lnTo>
                    <a:pt x="243014" y="2730078"/>
                  </a:lnTo>
                  <a:lnTo>
                    <a:pt x="283605" y="2749633"/>
                  </a:lnTo>
                  <a:lnTo>
                    <a:pt x="326267" y="2765248"/>
                  </a:lnTo>
                  <a:lnTo>
                    <a:pt x="370768" y="2776691"/>
                  </a:lnTo>
                  <a:lnTo>
                    <a:pt x="416873" y="2783728"/>
                  </a:lnTo>
                  <a:lnTo>
                    <a:pt x="464350" y="2786126"/>
                  </a:lnTo>
                  <a:lnTo>
                    <a:pt x="7250899" y="2786126"/>
                  </a:lnTo>
                  <a:lnTo>
                    <a:pt x="7298392" y="2783728"/>
                  </a:lnTo>
                  <a:lnTo>
                    <a:pt x="7344511" y="2776691"/>
                  </a:lnTo>
                  <a:lnTo>
                    <a:pt x="7389023" y="2765248"/>
                  </a:lnTo>
                  <a:lnTo>
                    <a:pt x="7431696" y="2749633"/>
                  </a:lnTo>
                  <a:lnTo>
                    <a:pt x="7472295" y="2730078"/>
                  </a:lnTo>
                  <a:lnTo>
                    <a:pt x="7510588" y="2706816"/>
                  </a:lnTo>
                  <a:lnTo>
                    <a:pt x="7546341" y="2680082"/>
                  </a:lnTo>
                  <a:lnTo>
                    <a:pt x="7579321" y="2650109"/>
                  </a:lnTo>
                  <a:lnTo>
                    <a:pt x="7609295" y="2617128"/>
                  </a:lnTo>
                  <a:lnTo>
                    <a:pt x="7636029" y="2581375"/>
                  </a:lnTo>
                  <a:lnTo>
                    <a:pt x="7659291" y="2543082"/>
                  </a:lnTo>
                  <a:lnTo>
                    <a:pt x="7678846" y="2502483"/>
                  </a:lnTo>
                  <a:lnTo>
                    <a:pt x="7694461" y="2459810"/>
                  </a:lnTo>
                  <a:lnTo>
                    <a:pt x="7705904" y="2415298"/>
                  </a:lnTo>
                  <a:lnTo>
                    <a:pt x="7712941" y="2369179"/>
                  </a:lnTo>
                  <a:lnTo>
                    <a:pt x="7715338" y="2321687"/>
                  </a:lnTo>
                  <a:lnTo>
                    <a:pt x="7715338" y="464312"/>
                  </a:lnTo>
                  <a:lnTo>
                    <a:pt x="7712941" y="416841"/>
                  </a:lnTo>
                  <a:lnTo>
                    <a:pt x="7705904" y="370742"/>
                  </a:lnTo>
                  <a:lnTo>
                    <a:pt x="7694461" y="326247"/>
                  </a:lnTo>
                  <a:lnTo>
                    <a:pt x="7678846" y="283589"/>
                  </a:lnTo>
                  <a:lnTo>
                    <a:pt x="7659291" y="243001"/>
                  </a:lnTo>
                  <a:lnTo>
                    <a:pt x="7636029" y="204719"/>
                  </a:lnTo>
                  <a:lnTo>
                    <a:pt x="7609295" y="168974"/>
                  </a:lnTo>
                  <a:lnTo>
                    <a:pt x="7579321" y="136001"/>
                  </a:lnTo>
                  <a:lnTo>
                    <a:pt x="7546341" y="106032"/>
                  </a:lnTo>
                  <a:lnTo>
                    <a:pt x="7510588" y="79302"/>
                  </a:lnTo>
                  <a:lnTo>
                    <a:pt x="7472295" y="56043"/>
                  </a:lnTo>
                  <a:lnTo>
                    <a:pt x="7431696" y="36490"/>
                  </a:lnTo>
                  <a:lnTo>
                    <a:pt x="7389023" y="20876"/>
                  </a:lnTo>
                  <a:lnTo>
                    <a:pt x="7344511" y="9433"/>
                  </a:lnTo>
                  <a:lnTo>
                    <a:pt x="7298392" y="2397"/>
                  </a:lnTo>
                  <a:lnTo>
                    <a:pt x="7250899" y="0"/>
                  </a:lnTo>
                  <a:close/>
                </a:path>
              </a:pathLst>
            </a:custGeom>
            <a:solidFill>
              <a:srgbClr val="D2DE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0037" y="1714500"/>
              <a:ext cx="7715884" cy="2786380"/>
            </a:xfrm>
            <a:custGeom>
              <a:avLst/>
              <a:gdLst/>
              <a:ahLst/>
              <a:cxnLst/>
              <a:rect l="l" t="t" r="r" b="b"/>
              <a:pathLst>
                <a:path w="7715884" h="2786379">
                  <a:moveTo>
                    <a:pt x="0" y="464312"/>
                  </a:moveTo>
                  <a:lnTo>
                    <a:pt x="2397" y="416841"/>
                  </a:lnTo>
                  <a:lnTo>
                    <a:pt x="9434" y="370742"/>
                  </a:lnTo>
                  <a:lnTo>
                    <a:pt x="20876" y="326247"/>
                  </a:lnTo>
                  <a:lnTo>
                    <a:pt x="36491" y="283589"/>
                  </a:lnTo>
                  <a:lnTo>
                    <a:pt x="56045" y="243001"/>
                  </a:lnTo>
                  <a:lnTo>
                    <a:pt x="79304" y="204719"/>
                  </a:lnTo>
                  <a:lnTo>
                    <a:pt x="106035" y="168974"/>
                  </a:lnTo>
                  <a:lnTo>
                    <a:pt x="136005" y="136001"/>
                  </a:lnTo>
                  <a:lnTo>
                    <a:pt x="168981" y="106032"/>
                  </a:lnTo>
                  <a:lnTo>
                    <a:pt x="204728" y="79302"/>
                  </a:lnTo>
                  <a:lnTo>
                    <a:pt x="243014" y="56043"/>
                  </a:lnTo>
                  <a:lnTo>
                    <a:pt x="283605" y="36490"/>
                  </a:lnTo>
                  <a:lnTo>
                    <a:pt x="326267" y="20876"/>
                  </a:lnTo>
                  <a:lnTo>
                    <a:pt x="370768" y="9433"/>
                  </a:lnTo>
                  <a:lnTo>
                    <a:pt x="416873" y="2397"/>
                  </a:lnTo>
                  <a:lnTo>
                    <a:pt x="464350" y="0"/>
                  </a:lnTo>
                  <a:lnTo>
                    <a:pt x="7250899" y="0"/>
                  </a:lnTo>
                  <a:lnTo>
                    <a:pt x="7298392" y="2397"/>
                  </a:lnTo>
                  <a:lnTo>
                    <a:pt x="7344511" y="9433"/>
                  </a:lnTo>
                  <a:lnTo>
                    <a:pt x="7389023" y="20876"/>
                  </a:lnTo>
                  <a:lnTo>
                    <a:pt x="7431696" y="36490"/>
                  </a:lnTo>
                  <a:lnTo>
                    <a:pt x="7472295" y="56043"/>
                  </a:lnTo>
                  <a:lnTo>
                    <a:pt x="7510588" y="79302"/>
                  </a:lnTo>
                  <a:lnTo>
                    <a:pt x="7546341" y="106032"/>
                  </a:lnTo>
                  <a:lnTo>
                    <a:pt x="7579321" y="136001"/>
                  </a:lnTo>
                  <a:lnTo>
                    <a:pt x="7609295" y="168974"/>
                  </a:lnTo>
                  <a:lnTo>
                    <a:pt x="7636029" y="204719"/>
                  </a:lnTo>
                  <a:lnTo>
                    <a:pt x="7659291" y="243001"/>
                  </a:lnTo>
                  <a:lnTo>
                    <a:pt x="7678846" y="283589"/>
                  </a:lnTo>
                  <a:lnTo>
                    <a:pt x="7694461" y="326247"/>
                  </a:lnTo>
                  <a:lnTo>
                    <a:pt x="7705904" y="370742"/>
                  </a:lnTo>
                  <a:lnTo>
                    <a:pt x="7712941" y="416841"/>
                  </a:lnTo>
                  <a:lnTo>
                    <a:pt x="7715338" y="464312"/>
                  </a:lnTo>
                  <a:lnTo>
                    <a:pt x="7715338" y="2321687"/>
                  </a:lnTo>
                  <a:lnTo>
                    <a:pt x="7712941" y="2369179"/>
                  </a:lnTo>
                  <a:lnTo>
                    <a:pt x="7705904" y="2415298"/>
                  </a:lnTo>
                  <a:lnTo>
                    <a:pt x="7694461" y="2459810"/>
                  </a:lnTo>
                  <a:lnTo>
                    <a:pt x="7678846" y="2502483"/>
                  </a:lnTo>
                  <a:lnTo>
                    <a:pt x="7659291" y="2543082"/>
                  </a:lnTo>
                  <a:lnTo>
                    <a:pt x="7636029" y="2581375"/>
                  </a:lnTo>
                  <a:lnTo>
                    <a:pt x="7609295" y="2617128"/>
                  </a:lnTo>
                  <a:lnTo>
                    <a:pt x="7579321" y="2650109"/>
                  </a:lnTo>
                  <a:lnTo>
                    <a:pt x="7546341" y="2680082"/>
                  </a:lnTo>
                  <a:lnTo>
                    <a:pt x="7510588" y="2706816"/>
                  </a:lnTo>
                  <a:lnTo>
                    <a:pt x="7472295" y="2730078"/>
                  </a:lnTo>
                  <a:lnTo>
                    <a:pt x="7431696" y="2749633"/>
                  </a:lnTo>
                  <a:lnTo>
                    <a:pt x="7389023" y="2765248"/>
                  </a:lnTo>
                  <a:lnTo>
                    <a:pt x="7344511" y="2776691"/>
                  </a:lnTo>
                  <a:lnTo>
                    <a:pt x="7298392" y="2783728"/>
                  </a:lnTo>
                  <a:lnTo>
                    <a:pt x="7250899" y="2786126"/>
                  </a:lnTo>
                  <a:lnTo>
                    <a:pt x="464350" y="2786126"/>
                  </a:lnTo>
                  <a:lnTo>
                    <a:pt x="416873" y="2783728"/>
                  </a:lnTo>
                  <a:lnTo>
                    <a:pt x="370768" y="2776691"/>
                  </a:lnTo>
                  <a:lnTo>
                    <a:pt x="326267" y="2765248"/>
                  </a:lnTo>
                  <a:lnTo>
                    <a:pt x="283605" y="2749633"/>
                  </a:lnTo>
                  <a:lnTo>
                    <a:pt x="243014" y="2730078"/>
                  </a:lnTo>
                  <a:lnTo>
                    <a:pt x="204728" y="2706816"/>
                  </a:lnTo>
                  <a:lnTo>
                    <a:pt x="168981" y="2680082"/>
                  </a:lnTo>
                  <a:lnTo>
                    <a:pt x="136005" y="2650109"/>
                  </a:lnTo>
                  <a:lnTo>
                    <a:pt x="106035" y="2617128"/>
                  </a:lnTo>
                  <a:lnTo>
                    <a:pt x="79304" y="2581375"/>
                  </a:lnTo>
                  <a:lnTo>
                    <a:pt x="56045" y="2543082"/>
                  </a:lnTo>
                  <a:lnTo>
                    <a:pt x="36491" y="2502483"/>
                  </a:lnTo>
                  <a:lnTo>
                    <a:pt x="20876" y="2459810"/>
                  </a:lnTo>
                  <a:lnTo>
                    <a:pt x="9434" y="2415298"/>
                  </a:lnTo>
                  <a:lnTo>
                    <a:pt x="2397" y="2369179"/>
                  </a:lnTo>
                  <a:lnTo>
                    <a:pt x="0" y="2321687"/>
                  </a:lnTo>
                  <a:lnTo>
                    <a:pt x="0" y="464312"/>
                  </a:lnTo>
                  <a:close/>
                </a:path>
              </a:pathLst>
            </a:custGeom>
            <a:ln w="9999">
              <a:solidFill>
                <a:srgbClr val="93B6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02708" y="1707010"/>
            <a:ext cx="7645115" cy="2968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Создание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Ментори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площадки для оказания помощи молодым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педагогам в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их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адаптации, профессиональном становлении и закреплении в учреждении.</a:t>
            </a:r>
            <a:r>
              <a:rPr lang="ru-RU" b="0" spc="-5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b="0" spc="-5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b="0" spc="-5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00625" y="4563997"/>
            <a:ext cx="3124012" cy="2293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76200"/>
            <a:ext cx="878581" cy="101560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95606" y="137700"/>
            <a:ext cx="56100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MingLiU_HKSCS-ExtB" pitchFamily="18" charset="-120"/>
                <a:cs typeface="Times New Roman" pitchFamily="18" charset="0"/>
              </a:rPr>
              <a:t>Цель управленческого проекта  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MingLiU_HKSCS-ExtB" pitchFamily="18" charset="-12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46368495"/>
              </p:ext>
            </p:extLst>
          </p:nvPr>
        </p:nvGraphicFramePr>
        <p:xfrm>
          <a:off x="370608" y="1524000"/>
          <a:ext cx="8239992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608" y="152400"/>
            <a:ext cx="877900" cy="10120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7600" y="5105400"/>
            <a:ext cx="1619250" cy="15940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68340" y="181358"/>
            <a:ext cx="6629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MingLiU_HKSCS-ExtB" pitchFamily="18" charset="-120"/>
                <a:cs typeface="Times New Roman" pitchFamily="18" charset="0"/>
              </a:rPr>
              <a:t>Задачи управленческого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MingLiU_HKSCS-ExtB" pitchFamily="18" charset="-120"/>
                <a:cs typeface="Times New Roman" pitchFamily="18" charset="0"/>
              </a:rPr>
              <a:t>проекта  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MingLiU_HKSCS-ExtB" pitchFamily="18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49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6" descr="http://worldartsme.com/images/3d-people-teamwork-clipart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962400"/>
            <a:ext cx="1905000" cy="1447800"/>
          </a:xfrm>
          <a:prstGeom prst="rect">
            <a:avLst/>
          </a:prstGeom>
          <a:noFill/>
        </p:spPr>
      </p:pic>
      <p:pic>
        <p:nvPicPr>
          <p:cNvPr id="7" name="Picture 2" descr="http://enrepinc.com/wp-content/uploads/2016/08/CGLA-Ment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657600"/>
            <a:ext cx="3886200" cy="1981200"/>
          </a:xfrm>
          <a:prstGeom prst="rect">
            <a:avLst/>
          </a:prstGeom>
          <a:noFill/>
        </p:spPr>
      </p:pic>
      <p:pic>
        <p:nvPicPr>
          <p:cNvPr id="18" name="Picture 6" descr="http://i.vision-trainings.ru/u/eb/6ce132d87911e5867b9016c84cad69/-/%D0%A2%D1%80%D0%B5%D0%BD%D0%B8%D0%BD%D0%B3%D0%B8%20%D0%BF%D0%BE%20%D0%BA%D0%BE%D1%83%D1%87%D0%B8%D0%BD%D0%B3%D1%83%20%283%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810000"/>
            <a:ext cx="1676400" cy="1447800"/>
          </a:xfrm>
          <a:prstGeom prst="rect">
            <a:avLst/>
          </a:prstGeom>
          <a:noFill/>
        </p:spPr>
      </p:pic>
      <p:pic>
        <p:nvPicPr>
          <p:cNvPr id="30" name="Picture 3" descr="C:\Users\Mira\Desktop\500_F_30081567_MVmQVSOx7fFXRxGmTLRkFMayuWwaK1cX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762000"/>
            <a:ext cx="1752600" cy="1130300"/>
          </a:xfrm>
          <a:prstGeom prst="rect">
            <a:avLst/>
          </a:prstGeom>
          <a:noFill/>
        </p:spPr>
      </p:pic>
      <p:pic>
        <p:nvPicPr>
          <p:cNvPr id="8" name="Picture 2" descr="https://im0-tub-ru.yandex.net/i?id=e312a6120eebca4e7b0d2cbc1bb6e9f4-l&amp;n=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685800"/>
            <a:ext cx="1676400" cy="1295400"/>
          </a:xfrm>
          <a:prstGeom prst="rect">
            <a:avLst/>
          </a:prstGeom>
          <a:noFill/>
        </p:spPr>
      </p:pic>
      <p:sp>
        <p:nvSpPr>
          <p:cNvPr id="20482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" name="Picture 4" descr="http://krizis48.ru/upload/otdeleniya/Socializacia_naselenia/uty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2200" y="2209800"/>
            <a:ext cx="4419600" cy="2286000"/>
          </a:xfrm>
          <a:prstGeom prst="rect">
            <a:avLst/>
          </a:prstGeom>
          <a:noFill/>
        </p:spPr>
      </p:pic>
      <p:sp>
        <p:nvSpPr>
          <p:cNvPr id="20488" name="AutoShape 8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490" name="AutoShape 10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492" name="AutoShape 1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494" name="AutoShape 1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496" name="AutoShape 1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-1"/>
            <a:ext cx="9144000" cy="5237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</a:rPr>
              <a:t>Модель </a:t>
            </a:r>
            <a:r>
              <a:rPr kumimoji="0" lang="ru-RU" sz="2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</a:rPr>
              <a:t>менторинга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</a:rPr>
              <a:t> как технологии наставничества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</a:endParaRPr>
          </a:p>
        </p:txBody>
      </p:sp>
      <p:pic>
        <p:nvPicPr>
          <p:cNvPr id="29" name="Picture 4" descr="C:\Users\Mira\Desktop\razvitie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24200" y="5766953"/>
            <a:ext cx="3048000" cy="1091046"/>
          </a:xfrm>
          <a:prstGeom prst="rect">
            <a:avLst/>
          </a:prstGeom>
          <a:noFill/>
        </p:spPr>
      </p:pic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3125720904"/>
              </p:ext>
            </p:extLst>
          </p:nvPr>
        </p:nvGraphicFramePr>
        <p:xfrm>
          <a:off x="54708" y="651892"/>
          <a:ext cx="8991600" cy="6011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7" name="Picture 8" descr="https://assets-a1.kompasiana.com/items/album/2017/08/25/menjadi-teladan-599f5f03656a8506ba44c472.jpg?t=o&amp;v=120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2987824" y="1268760"/>
            <a:ext cx="2892152" cy="549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330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819501" y="183680"/>
            <a:ext cx="7992888" cy="523220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Проектное решение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grpSp>
        <p:nvGrpSpPr>
          <p:cNvPr id="2" name="Группа 35"/>
          <p:cNvGrpSpPr/>
          <p:nvPr/>
        </p:nvGrpSpPr>
        <p:grpSpPr>
          <a:xfrm>
            <a:off x="2121803" y="1354599"/>
            <a:ext cx="6948264" cy="3802593"/>
            <a:chOff x="175390" y="3504669"/>
            <a:chExt cx="8295002" cy="273264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390" y="4362051"/>
              <a:ext cx="1527205" cy="655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6" name="Picture 2" descr="C:\Users\Mira\Pictures\d924549a575fb3b7d204d36c80fc311d[1]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22757" y="4190574"/>
              <a:ext cx="1547367" cy="59866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70125" y="4019098"/>
              <a:ext cx="1650784" cy="672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03457" y="3790462"/>
              <a:ext cx="1633332" cy="575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28290" y="3504669"/>
              <a:ext cx="1942102" cy="466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sp>
          <p:nvSpPr>
            <p:cNvPr id="10" name="Прямоугольник 9"/>
            <p:cNvSpPr/>
            <p:nvPr/>
          </p:nvSpPr>
          <p:spPr>
            <a:xfrm>
              <a:off x="175390" y="5047956"/>
              <a:ext cx="1615876" cy="3604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Я расскажу, ты послушай 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722757" y="4819321"/>
              <a:ext cx="1547367" cy="36646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Я покажу, ты посмотри 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270125" y="4590686"/>
              <a:ext cx="1682460" cy="3604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Сделаем вместе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903457" y="4362051"/>
              <a:ext cx="1616423" cy="36646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Сделай сам, я подскажу 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516224" y="4019098"/>
              <a:ext cx="1954168" cy="51304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Сделай сам, расскажи, что сделал </a:t>
              </a: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722757" y="5067516"/>
              <a:ext cx="0" cy="449751"/>
            </a:xfrm>
            <a:prstGeom prst="line">
              <a:avLst/>
            </a:prstGeom>
            <a:ln>
              <a:solidFill>
                <a:schemeClr val="accent6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3270125" y="4617765"/>
              <a:ext cx="0" cy="1011939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4903457" y="4336671"/>
              <a:ext cx="0" cy="1574128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6450824" y="4055576"/>
              <a:ext cx="0" cy="1967659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8460432" y="3573016"/>
              <a:ext cx="0" cy="2664296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Правая фигурная скобка 46"/>
          <p:cNvSpPr/>
          <p:nvPr/>
        </p:nvSpPr>
        <p:spPr>
          <a:xfrm>
            <a:off x="7236296" y="2996952"/>
            <a:ext cx="432048" cy="2304256"/>
          </a:xfrm>
          <a:prstGeom prst="rightBrace">
            <a:avLst>
              <a:gd name="adj1" fmla="val 37194"/>
              <a:gd name="adj2" fmla="val 50000"/>
            </a:avLst>
          </a:prstGeom>
          <a:ln w="28575"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5" name="Прямая со стрелкой 54"/>
          <p:cNvCxnSpPr>
            <a:stCxn id="38" idx="3"/>
          </p:cNvCxnSpPr>
          <p:nvPr/>
        </p:nvCxnSpPr>
        <p:spPr>
          <a:xfrm>
            <a:off x="1547664" y="1437562"/>
            <a:ext cx="576064" cy="1991438"/>
          </a:xfrm>
          <a:prstGeom prst="straightConnector1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39" idx="3"/>
          </p:cNvCxnSpPr>
          <p:nvPr/>
        </p:nvCxnSpPr>
        <p:spPr>
          <a:xfrm>
            <a:off x="1547664" y="2312877"/>
            <a:ext cx="576064" cy="1116123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40" idx="3"/>
          </p:cNvCxnSpPr>
          <p:nvPr/>
        </p:nvCxnSpPr>
        <p:spPr>
          <a:xfrm flipV="1">
            <a:off x="1547664" y="3429000"/>
            <a:ext cx="504056" cy="2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41" idx="3"/>
          </p:cNvCxnSpPr>
          <p:nvPr/>
        </p:nvCxnSpPr>
        <p:spPr>
          <a:xfrm flipV="1">
            <a:off x="1547664" y="3381089"/>
            <a:ext cx="576064" cy="1068073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stCxn id="42" idx="3"/>
          </p:cNvCxnSpPr>
          <p:nvPr/>
        </p:nvCxnSpPr>
        <p:spPr>
          <a:xfrm flipV="1">
            <a:off x="1547664" y="3330205"/>
            <a:ext cx="576064" cy="1839037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stCxn id="43" idx="3"/>
          </p:cNvCxnSpPr>
          <p:nvPr/>
        </p:nvCxnSpPr>
        <p:spPr>
          <a:xfrm flipV="1">
            <a:off x="1547664" y="3374473"/>
            <a:ext cx="576064" cy="2655077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5" name="Блок-схема: извлечение 74"/>
          <p:cNvSpPr/>
          <p:nvPr/>
        </p:nvSpPr>
        <p:spPr>
          <a:xfrm rot="5400000">
            <a:off x="2015716" y="5481228"/>
            <a:ext cx="288032" cy="360040"/>
          </a:xfrm>
          <a:prstGeom prst="flowChartExtra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7344989" y="2908697"/>
            <a:ext cx="18573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Качественные  изменения  компетенций молодого учителя, аттестация,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сформирована устойчивая  мотивация  молодых специалистов к педагогической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деятельности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829285" y="1309284"/>
            <a:ext cx="615553" cy="5025496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«</a:t>
            </a: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Ментори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 - площадка» в БОУ г. 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Омска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«Средняя общеобразовательная школа № 17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»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1844620" y="713905"/>
            <a:ext cx="46323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 этап – адаптационный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 этап - основной проектировочный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 этап - контрольно-оценочный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711845" y="3447795"/>
            <a:ext cx="14401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интенция профессионального  развития, роста и мастерства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0" y="6334780"/>
            <a:ext cx="9144000" cy="523220"/>
          </a:xfrm>
          <a:prstGeom prst="rect">
            <a:avLst/>
          </a:prstGeom>
          <a:solidFill>
            <a:srgbClr val="EAF4E4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Arial" charset="0"/>
              </a:rPr>
              <a:t>Инновационная образовательная  среда, целенаправленное изменение образовательной практики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70" name="Блок-схема: извлечение 69"/>
          <p:cNvSpPr/>
          <p:nvPr/>
        </p:nvSpPr>
        <p:spPr>
          <a:xfrm rot="5400000">
            <a:off x="2015716" y="4833156"/>
            <a:ext cx="288032" cy="360040"/>
          </a:xfrm>
          <a:prstGeom prst="flowChartExtra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Блок-схема: извлечение 70"/>
          <p:cNvSpPr/>
          <p:nvPr/>
        </p:nvSpPr>
        <p:spPr>
          <a:xfrm rot="5400000">
            <a:off x="2015716" y="4185084"/>
            <a:ext cx="288032" cy="360040"/>
          </a:xfrm>
          <a:prstGeom prst="flowChartExtra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Правая фигурная скобка 72"/>
          <p:cNvSpPr/>
          <p:nvPr/>
        </p:nvSpPr>
        <p:spPr>
          <a:xfrm rot="5400000">
            <a:off x="4427984" y="1665312"/>
            <a:ext cx="288032" cy="9144000"/>
          </a:xfrm>
          <a:prstGeom prst="rightBrace">
            <a:avLst/>
          </a:prstGeom>
          <a:ln w="28575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Стрелка вправо 65"/>
          <p:cNvSpPr/>
          <p:nvPr/>
        </p:nvSpPr>
        <p:spPr>
          <a:xfrm>
            <a:off x="2270712" y="3736456"/>
            <a:ext cx="2520280" cy="1060696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  <a:prstDash val="lgDash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создание единой платформы действий; </a:t>
            </a:r>
            <a:r>
              <a:rPr kumimoji="0" lang="ru-RU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менти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 – диагностика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Стрелка вправо 66"/>
          <p:cNvSpPr/>
          <p:nvPr/>
        </p:nvSpPr>
        <p:spPr>
          <a:xfrm>
            <a:off x="2259402" y="4526967"/>
            <a:ext cx="4968552" cy="936104"/>
          </a:xfrm>
          <a:prstGeom prst="rightArrow">
            <a:avLst/>
          </a:prstGeom>
          <a:solidFill>
            <a:srgbClr val="EAF4E4"/>
          </a:solidFill>
          <a:ln>
            <a:noFill/>
            <a:prstDash val="lgDash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программа личностной траектории профессионального роста и развития;  </a:t>
            </a:r>
            <a:r>
              <a:rPr kumimoji="0" lang="ru-RU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портфолио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Стрелка вправо 71"/>
          <p:cNvSpPr/>
          <p:nvPr/>
        </p:nvSpPr>
        <p:spPr>
          <a:xfrm>
            <a:off x="2267744" y="5013176"/>
            <a:ext cx="6876256" cy="1368152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  <a:prstDash val="lgDash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Обмен опытом: панорамные лекции, мастер-классы, методические семинары,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менторских сессии, «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</a:t>
            </a:r>
            <a:r>
              <a:rPr kumimoji="0" lang="ru-RU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esson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study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» или «исследование урока»; </a:t>
            </a:r>
            <a:r>
              <a:rPr kumimoji="0" lang="ru-RU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онлайн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общения (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e-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entoring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«Встречи по 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пятницам»</a:t>
            </a: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организация 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проведение 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школьного конкурса 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молодых учителей 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«Движение вверх»;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012160" y="3212976"/>
            <a:ext cx="15121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методики лучшего педагогического опыта и мастерства, инновационные практики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962" y="82447"/>
            <a:ext cx="1158340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6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773</TotalTime>
  <Words>714</Words>
  <Application>Microsoft Office PowerPoint</Application>
  <PresentationFormat>Экран (4:3)</PresentationFormat>
  <Paragraphs>159</Paragraphs>
  <Slides>12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12</vt:i4>
      </vt:variant>
    </vt:vector>
  </HeadingPairs>
  <TitlesOfParts>
    <vt:vector size="31" baseType="lpstr">
      <vt:lpstr>MingLiU_HKSCS-ExtB</vt:lpstr>
      <vt:lpstr>Arial</vt:lpstr>
      <vt:lpstr>Arial Black</vt:lpstr>
      <vt:lpstr>Calibri</vt:lpstr>
      <vt:lpstr>Calibri Light</vt:lpstr>
      <vt:lpstr>Times New Roman</vt:lpstr>
      <vt:lpstr>Wingdings</vt:lpstr>
      <vt:lpstr>Wingdings 2</vt:lpstr>
      <vt:lpstr>HDOfficeLightV0</vt:lpstr>
      <vt:lpstr>1_HDOfficeLightV0</vt:lpstr>
      <vt:lpstr>2_HDOfficeLightV0</vt:lpstr>
      <vt:lpstr>3_HDOfficeLightV0</vt:lpstr>
      <vt:lpstr>4_HDOfficeLightV0</vt:lpstr>
      <vt:lpstr>5_HDOfficeLightV0</vt:lpstr>
      <vt:lpstr>6_HDOfficeLightV0</vt:lpstr>
      <vt:lpstr>7_HDOfficeLightV0</vt:lpstr>
      <vt:lpstr>8_HDOfficeLightV0</vt:lpstr>
      <vt:lpstr>9_HDOfficeLightV0</vt:lpstr>
      <vt:lpstr>10_HDOfficeLightV0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Создание Ментори- площадки для оказания помощи молодым педагогам в их адаптации, профессиональном становлении и закреплении в учреждении.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dir</dc:creator>
  <cp:lastModifiedBy>User</cp:lastModifiedBy>
  <cp:revision>52</cp:revision>
  <dcterms:created xsi:type="dcterms:W3CDTF">2019-12-04T14:54:39Z</dcterms:created>
  <dcterms:modified xsi:type="dcterms:W3CDTF">2021-10-26T02:50:19Z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2017-03-21T00:00:00Z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2019-12-04T00:00:00Z</vt:filetime>
  </property>
</Properties>
</file>