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8"/>
  </p:notesMasterIdLst>
  <p:sldIdLst>
    <p:sldId id="256" r:id="rId2"/>
    <p:sldId id="263" r:id="rId3"/>
    <p:sldId id="279" r:id="rId4"/>
    <p:sldId id="325" r:id="rId5"/>
    <p:sldId id="326" r:id="rId6"/>
    <p:sldId id="328" r:id="rId7"/>
    <p:sldId id="329" r:id="rId8"/>
    <p:sldId id="285" r:id="rId9"/>
    <p:sldId id="327" r:id="rId10"/>
    <p:sldId id="280" r:id="rId11"/>
    <p:sldId id="306" r:id="rId12"/>
    <p:sldId id="330" r:id="rId13"/>
    <p:sldId id="299" r:id="rId14"/>
    <p:sldId id="314" r:id="rId15"/>
    <p:sldId id="298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43455-634E-49C4-94B3-C2DFB8E5490B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A4D903-84E9-4296-8D10-4B361F8ED1BE}">
      <dgm:prSet custT="1"/>
      <dgm:spPr>
        <a:solidFill>
          <a:srgbClr val="FF99CC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182</a:t>
          </a:r>
          <a:endParaRPr lang="ru-RU" sz="16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детских сада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ECCF91-79C0-4E2E-8EB4-E0E27AF1DA0A}" type="parTrans" cxnId="{AF32CC9D-CBD1-4DB4-A9DC-3087EF1C29FA}">
      <dgm:prSet/>
      <dgm:spPr/>
      <dgm:t>
        <a:bodyPr/>
        <a:lstStyle/>
        <a:p>
          <a:endParaRPr lang="ru-RU"/>
        </a:p>
      </dgm:t>
    </dgm:pt>
    <dgm:pt modelId="{CDF98720-6F0E-4586-B0DA-CD6A570752B4}" type="sibTrans" cxnId="{AF32CC9D-CBD1-4DB4-A9DC-3087EF1C29FA}">
      <dgm:prSet/>
      <dgm:spPr/>
      <dgm:t>
        <a:bodyPr/>
        <a:lstStyle/>
        <a:p>
          <a:endParaRPr lang="ru-RU"/>
        </a:p>
      </dgm:t>
    </dgm:pt>
    <dgm:pt modelId="{FB9DE831-8D3A-47B6-BE84-EACF25553D05}">
      <dgm:prSet custT="1"/>
      <dgm:spPr>
        <a:solidFill>
          <a:srgbClr val="99FFCC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152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школы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0AD21A-16F3-4760-8CD8-18ABADEE1AD0}" type="parTrans" cxnId="{E3A900B7-0E96-4246-A1AC-235F54EE8E30}">
      <dgm:prSet/>
      <dgm:spPr/>
      <dgm:t>
        <a:bodyPr/>
        <a:lstStyle/>
        <a:p>
          <a:endParaRPr lang="ru-RU"/>
        </a:p>
      </dgm:t>
    </dgm:pt>
    <dgm:pt modelId="{305D3C81-3752-4E54-A178-63918D871B34}" type="sibTrans" cxnId="{E3A900B7-0E96-4246-A1AC-235F54EE8E30}">
      <dgm:prSet/>
      <dgm:spPr/>
      <dgm:t>
        <a:bodyPr/>
        <a:lstStyle/>
        <a:p>
          <a:endParaRPr lang="ru-RU"/>
        </a:p>
      </dgm:t>
    </dgm:pt>
    <dgm:pt modelId="{ABE7DB9B-FB07-43AA-A1AE-64010A1D663E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 20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учреждений доп. образования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BFA774-ED26-4C4D-86D6-7D990D916EC4}" type="parTrans" cxnId="{4C019948-09AF-41E6-AD86-172DCB1995BC}">
      <dgm:prSet/>
      <dgm:spPr/>
      <dgm:t>
        <a:bodyPr/>
        <a:lstStyle/>
        <a:p>
          <a:endParaRPr lang="ru-RU"/>
        </a:p>
      </dgm:t>
    </dgm:pt>
    <dgm:pt modelId="{96ABFEB4-4686-4A67-BDB9-D37E557D4AF4}" type="sibTrans" cxnId="{4C019948-09AF-41E6-AD86-172DCB1995BC}">
      <dgm:prSet/>
      <dgm:spPr/>
      <dgm:t>
        <a:bodyPr/>
        <a:lstStyle/>
        <a:p>
          <a:endParaRPr lang="ru-RU"/>
        </a:p>
      </dgm:t>
    </dgm:pt>
    <dgm:pt modelId="{375F1F2F-4647-4A3F-B55F-B75DD995E5EB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24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354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                        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образовательных  организации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2797F8-13A3-4C9C-9EA2-28F2BF6468A2}" type="sibTrans" cxnId="{F75E7427-AC91-440F-8D7E-7485812E5E5B}">
      <dgm:prSet/>
      <dgm:spPr/>
      <dgm:t>
        <a:bodyPr/>
        <a:lstStyle/>
        <a:p>
          <a:endParaRPr lang="ru-RU"/>
        </a:p>
      </dgm:t>
    </dgm:pt>
    <dgm:pt modelId="{968E8D9A-23AF-48C7-A7B0-C627A9DB2347}" type="parTrans" cxnId="{F75E7427-AC91-440F-8D7E-7485812E5E5B}">
      <dgm:prSet/>
      <dgm:spPr/>
      <dgm:t>
        <a:bodyPr/>
        <a:lstStyle/>
        <a:p>
          <a:endParaRPr lang="ru-RU"/>
        </a:p>
      </dgm:t>
    </dgm:pt>
    <dgm:pt modelId="{B68E947F-31F9-4AE6-975C-7EE7DC6ED33D}" type="pres">
      <dgm:prSet presAssocID="{AE343455-634E-49C4-94B3-C2DFB8E5490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D0C7B-2240-4343-B651-178A2B3E4824}" type="pres">
      <dgm:prSet presAssocID="{AE343455-634E-49C4-94B3-C2DFB8E5490B}" presName="ellipse" presStyleLbl="trBgShp" presStyleIdx="0" presStyleCnt="1" custFlipVert="1" custScaleX="121385" custScaleY="162326" custLinFactNeighborX="7386" custLinFactNeighborY="-59503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7B978EAA-C09B-4F3D-A2AE-2D580C551D36}" type="pres">
      <dgm:prSet presAssocID="{AE343455-634E-49C4-94B3-C2DFB8E5490B}" presName="arrow1" presStyleLbl="fgShp" presStyleIdx="0" presStyleCn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7CE6C69F-D0C2-4FEB-93E0-7AE7F5D9E487}" type="pres">
      <dgm:prSet presAssocID="{AE343455-634E-49C4-94B3-C2DFB8E5490B}" presName="rectangle" presStyleLbl="revTx" presStyleIdx="0" presStyleCnt="1" custScaleX="166667" custScaleY="144060" custLinFactNeighborY="6711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C09B999-06A9-4C69-BB61-7F1EFEF286B5}" type="pres">
      <dgm:prSet presAssocID="{FB9DE831-8D3A-47B6-BE84-EACF25553D05}" presName="item1" presStyleLbl="node1" presStyleIdx="0" presStyleCnt="3" custScaleX="200394" custScaleY="173489" custLinFactNeighborX="-4361" custLinFactNeighborY="29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CA9F6-C46D-4122-AAD8-4714DF8D60D2}" type="pres">
      <dgm:prSet presAssocID="{ABE7DB9B-FB07-43AA-A1AE-64010A1D663E}" presName="item2" presStyleLbl="node1" presStyleIdx="1" presStyleCnt="3" custScaleX="188193" custScaleY="171542" custLinFactNeighborX="-21038" custLinFactNeighborY="-79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73786-2797-4AC0-83FB-B1BC2C34914E}" type="pres">
      <dgm:prSet presAssocID="{375F1F2F-4647-4A3F-B55F-B75DD995E5EB}" presName="item3" presStyleLbl="node1" presStyleIdx="2" presStyleCnt="3" custScaleX="175903" custScaleY="165738" custLinFactNeighborX="36258" custLinFactNeighborY="-15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04BD-3654-4E79-8E75-A53A3034AA1E}" type="pres">
      <dgm:prSet presAssocID="{AE343455-634E-49C4-94B3-C2DFB8E5490B}" presName="funnel" presStyleLbl="trAlignAcc1" presStyleIdx="0" presStyleCnt="1" custScaleX="142857" custScaleY="183056" custLinFactNeighborX="0" custLinFactNeighborY="-10563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</dgm:ptLst>
  <dgm:cxnLst>
    <dgm:cxn modelId="{AF32CC9D-CBD1-4DB4-A9DC-3087EF1C29FA}" srcId="{AE343455-634E-49C4-94B3-C2DFB8E5490B}" destId="{1CA4D903-84E9-4296-8D10-4B361F8ED1BE}" srcOrd="0" destOrd="0" parTransId="{B2ECCF91-79C0-4E2E-8EB4-E0E27AF1DA0A}" sibTransId="{CDF98720-6F0E-4586-B0DA-CD6A570752B4}"/>
    <dgm:cxn modelId="{8867F654-5FFD-407F-91B7-F79AD5D6849D}" type="presOf" srcId="{FB9DE831-8D3A-47B6-BE84-EACF25553D05}" destId="{DB0CA9F6-C46D-4122-AAD8-4714DF8D60D2}" srcOrd="0" destOrd="0" presId="urn:microsoft.com/office/officeart/2005/8/layout/funnel1"/>
    <dgm:cxn modelId="{30D007AC-594B-420D-8B54-82CE7FE9C28E}" type="presOf" srcId="{AE343455-634E-49C4-94B3-C2DFB8E5490B}" destId="{B68E947F-31F9-4AE6-975C-7EE7DC6ED33D}" srcOrd="0" destOrd="0" presId="urn:microsoft.com/office/officeart/2005/8/layout/funnel1"/>
    <dgm:cxn modelId="{66A37BDC-CD9C-4897-A588-9A36D8119205}" type="presOf" srcId="{375F1F2F-4647-4A3F-B55F-B75DD995E5EB}" destId="{7CE6C69F-D0C2-4FEB-93E0-7AE7F5D9E487}" srcOrd="0" destOrd="0" presId="urn:microsoft.com/office/officeart/2005/8/layout/funnel1"/>
    <dgm:cxn modelId="{4C019948-09AF-41E6-AD86-172DCB1995BC}" srcId="{AE343455-634E-49C4-94B3-C2DFB8E5490B}" destId="{ABE7DB9B-FB07-43AA-A1AE-64010A1D663E}" srcOrd="2" destOrd="0" parTransId="{A6BFA774-ED26-4C4D-86D6-7D990D916EC4}" sibTransId="{96ABFEB4-4686-4A67-BDB9-D37E557D4AF4}"/>
    <dgm:cxn modelId="{C43FD1CA-8997-4867-909B-88B27306C0C8}" type="presOf" srcId="{ABE7DB9B-FB07-43AA-A1AE-64010A1D663E}" destId="{1C09B999-06A9-4C69-BB61-7F1EFEF286B5}" srcOrd="0" destOrd="0" presId="urn:microsoft.com/office/officeart/2005/8/layout/funnel1"/>
    <dgm:cxn modelId="{E3A900B7-0E96-4246-A1AC-235F54EE8E30}" srcId="{AE343455-634E-49C4-94B3-C2DFB8E5490B}" destId="{FB9DE831-8D3A-47B6-BE84-EACF25553D05}" srcOrd="1" destOrd="0" parTransId="{BA0AD21A-16F3-4760-8CD8-18ABADEE1AD0}" sibTransId="{305D3C81-3752-4E54-A178-63918D871B34}"/>
    <dgm:cxn modelId="{0EE8E717-0072-4C53-AB42-31577A8A8D82}" type="presOf" srcId="{1CA4D903-84E9-4296-8D10-4B361F8ED1BE}" destId="{DFD73786-2797-4AC0-83FB-B1BC2C34914E}" srcOrd="0" destOrd="0" presId="urn:microsoft.com/office/officeart/2005/8/layout/funnel1"/>
    <dgm:cxn modelId="{F75E7427-AC91-440F-8D7E-7485812E5E5B}" srcId="{AE343455-634E-49C4-94B3-C2DFB8E5490B}" destId="{375F1F2F-4647-4A3F-B55F-B75DD995E5EB}" srcOrd="3" destOrd="0" parTransId="{968E8D9A-23AF-48C7-A7B0-C627A9DB2347}" sibTransId="{A62797F8-13A3-4C9C-9EA2-28F2BF6468A2}"/>
    <dgm:cxn modelId="{11B4DC4D-1A12-4904-A119-139FAEC79B9C}" type="presParOf" srcId="{B68E947F-31F9-4AE6-975C-7EE7DC6ED33D}" destId="{35CD0C7B-2240-4343-B651-178A2B3E4824}" srcOrd="0" destOrd="0" presId="urn:microsoft.com/office/officeart/2005/8/layout/funnel1"/>
    <dgm:cxn modelId="{C5668D9C-575B-4C2F-8B3D-11B9403A7617}" type="presParOf" srcId="{B68E947F-31F9-4AE6-975C-7EE7DC6ED33D}" destId="{7B978EAA-C09B-4F3D-A2AE-2D580C551D36}" srcOrd="1" destOrd="0" presId="urn:microsoft.com/office/officeart/2005/8/layout/funnel1"/>
    <dgm:cxn modelId="{89ABA45E-00B7-4D0B-93FA-5D6B849BADC6}" type="presParOf" srcId="{B68E947F-31F9-4AE6-975C-7EE7DC6ED33D}" destId="{7CE6C69F-D0C2-4FEB-93E0-7AE7F5D9E487}" srcOrd="2" destOrd="0" presId="urn:microsoft.com/office/officeart/2005/8/layout/funnel1"/>
    <dgm:cxn modelId="{546E8BF8-4DB3-42AD-B048-F211983E999B}" type="presParOf" srcId="{B68E947F-31F9-4AE6-975C-7EE7DC6ED33D}" destId="{1C09B999-06A9-4C69-BB61-7F1EFEF286B5}" srcOrd="3" destOrd="0" presId="urn:microsoft.com/office/officeart/2005/8/layout/funnel1"/>
    <dgm:cxn modelId="{68D3DEBA-C5A4-4FFA-8116-A3156B3E8AA5}" type="presParOf" srcId="{B68E947F-31F9-4AE6-975C-7EE7DC6ED33D}" destId="{DB0CA9F6-C46D-4122-AAD8-4714DF8D60D2}" srcOrd="4" destOrd="0" presId="urn:microsoft.com/office/officeart/2005/8/layout/funnel1"/>
    <dgm:cxn modelId="{6DFE8939-F29F-4343-8023-B598186C4001}" type="presParOf" srcId="{B68E947F-31F9-4AE6-975C-7EE7DC6ED33D}" destId="{DFD73786-2797-4AC0-83FB-B1BC2C34914E}" srcOrd="5" destOrd="0" presId="urn:microsoft.com/office/officeart/2005/8/layout/funnel1"/>
    <dgm:cxn modelId="{EE35F93E-D7A4-47CF-B941-B8A638C4BCD4}" type="presParOf" srcId="{B68E947F-31F9-4AE6-975C-7EE7DC6ED33D}" destId="{998E04BD-3654-4E79-8E75-A53A3034AA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D0C7B-2240-4343-B651-178A2B3E4824}">
      <dsp:nvSpPr>
        <dsp:cNvPr id="0" name=""/>
        <dsp:cNvSpPr/>
      </dsp:nvSpPr>
      <dsp:spPr>
        <a:xfrm flipV="1">
          <a:off x="543912" y="864225"/>
          <a:ext cx="2744337" cy="127452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78EAA-C09B-4F3D-A2AE-2D580C551D36}">
      <dsp:nvSpPr>
        <dsp:cNvPr id="0" name=""/>
        <dsp:cNvSpPr/>
      </dsp:nvSpPr>
      <dsp:spPr>
        <a:xfrm>
          <a:off x="1533524" y="3498705"/>
          <a:ext cx="438150" cy="28041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6C69F-D0C2-4FEB-93E0-7AE7F5D9E487}">
      <dsp:nvSpPr>
        <dsp:cNvPr id="0" name=""/>
        <dsp:cNvSpPr/>
      </dsp:nvSpPr>
      <dsp:spPr>
        <a:xfrm>
          <a:off x="-3" y="3960102"/>
          <a:ext cx="3505207" cy="75743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354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                        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образовательных  организации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3" y="3960102"/>
        <a:ext cx="3505207" cy="757438"/>
      </dsp:txXfrm>
    </dsp:sp>
    <dsp:sp modelId="{1C09B999-06A9-4C69-BB61-7F1EFEF286B5}">
      <dsp:nvSpPr>
        <dsp:cNvPr id="0" name=""/>
        <dsp:cNvSpPr/>
      </dsp:nvSpPr>
      <dsp:spPr>
        <a:xfrm>
          <a:off x="1010354" y="2365545"/>
          <a:ext cx="1580447" cy="13682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 20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учреждений доп. образования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41805" y="2565921"/>
        <a:ext cx="1117545" cy="967503"/>
      </dsp:txXfrm>
    </dsp:sp>
    <dsp:sp modelId="{DB0CA9F6-C46D-4122-AAD8-4714DF8D60D2}">
      <dsp:nvSpPr>
        <dsp:cNvPr id="0" name=""/>
        <dsp:cNvSpPr/>
      </dsp:nvSpPr>
      <dsp:spPr>
        <a:xfrm>
          <a:off x="362603" y="924655"/>
          <a:ext cx="1484221" cy="1352900"/>
        </a:xfrm>
        <a:prstGeom prst="ellipse">
          <a:avLst/>
        </a:prstGeom>
        <a:solidFill>
          <a:srgbClr val="99FFCC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школы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962" y="1122783"/>
        <a:ext cx="1049503" cy="956644"/>
      </dsp:txXfrm>
    </dsp:sp>
    <dsp:sp modelId="{DFD73786-2797-4AC0-83FB-B1BC2C34914E}">
      <dsp:nvSpPr>
        <dsp:cNvPr id="0" name=""/>
        <dsp:cNvSpPr/>
      </dsp:nvSpPr>
      <dsp:spPr>
        <a:xfrm>
          <a:off x="1669139" y="1261593"/>
          <a:ext cx="1387294" cy="1307125"/>
        </a:xfrm>
        <a:prstGeom prst="ellipse">
          <a:avLst/>
        </a:prstGeom>
        <a:solidFill>
          <a:srgbClr val="FF99CC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182</a:t>
          </a:r>
          <a:endParaRPr lang="ru-RU" sz="16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детских сада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304" y="1453017"/>
        <a:ext cx="980964" cy="924277"/>
      </dsp:txXfrm>
    </dsp:sp>
    <dsp:sp modelId="{998E04BD-3654-4E79-8E75-A53A3034AA1E}">
      <dsp:nvSpPr>
        <dsp:cNvPr id="0" name=""/>
        <dsp:cNvSpPr/>
      </dsp:nvSpPr>
      <dsp:spPr>
        <a:xfrm>
          <a:off x="1" y="457209"/>
          <a:ext cx="3505196" cy="359322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0712A-0CE4-45FD-AE5A-E98366294C69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C235-472C-490F-BC4E-1C1EA81C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 txBox="1">
            <a:spLocks noGrp="1" noChangeArrowheads="1"/>
          </p:cNvSpPr>
          <p:nvPr/>
        </p:nvSpPr>
        <p:spPr bwMode="auto">
          <a:xfrm>
            <a:off x="5180013" y="6513513"/>
            <a:ext cx="3956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marL="215900" indent="-211138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5900" marR="0" lvl="0" indent="-211138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fld id="{42EF40CE-931C-4997-8691-8426D60DBE8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215900" marR="0" lvl="0" indent="-211138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5180013" y="6513513"/>
            <a:ext cx="3956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D70E7E9-111E-46CA-9F78-7E04F8EFBBA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2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684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6018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595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8405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023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73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2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4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0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1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5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6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4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7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8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4527" y="550417"/>
            <a:ext cx="8915399" cy="8146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едагогический совет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8429" y="1938621"/>
            <a:ext cx="1001683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defTabSz="449262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600" b="1" kern="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Реализация национального проекта </a:t>
            </a:r>
            <a:endParaRPr lang="ru-RU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«Образование» </a:t>
            </a:r>
            <a:endParaRPr lang="ru-RU" sz="3600" b="1" kern="0" dirty="0" smtClean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algn="ctr"/>
            <a:r>
              <a:rPr lang="ru-RU" sz="3600" b="1" kern="0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в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БОУ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г. Омска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«Средняя общеобразовательная школа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17»</a:t>
            </a:r>
          </a:p>
          <a:p>
            <a:pPr marL="365760" lvl="0" indent="-283464" algn="ctr" defTabSz="449262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endParaRPr lang="ru-RU" sz="36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58" y="298414"/>
            <a:ext cx="1158340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275772"/>
            <a:ext cx="8915399" cy="27169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 перспективы реализации методического  аспекта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шаг в будущее».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Таньшина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аместитель директора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75" y="266780"/>
            <a:ext cx="1158340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ВОПРОСЫ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361872"/>
            <a:ext cx="8915400" cy="454935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Краткая характеристика новых  федеральных государственных образовательных стандартов (ФГОС).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учебного плана  НОО, ООО,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Годовой календарный график и режим работы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ОУ в 2021-2022 учебном году.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и перспективы методической работы.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Внутренняя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оценки качества образования (ВСОКО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21" y="142088"/>
            <a:ext cx="1158340" cy="1353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3" y="203794"/>
            <a:ext cx="11786621" cy="719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47595" y="332657"/>
            <a:ext cx="8619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з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адачи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на 2021/2022 учебный год: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6298" y="1471073"/>
            <a:ext cx="10930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реализации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повышение качества образования посредством: совершенствование системы управления качеством образования; совершенствование форм и методов внутренней системы оценки качества образования; совершенствование системы работы с одаренными детьми; развитие системы работы с учащимися, имеющими затруднения в обучении.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обеспечение повышения уровня квалификации педагогов, необходимого для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развития ОУ.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совершенствование системы стимулирования педагогов и работников других категорий с целью обновления и развития методик и технологий, способствующих повышению качества образования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ОУ.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развитие материально-технической базы для повышения результатов освоения образовательных программ.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совершенствование работы по формированию контингента обучающихся в рамках действующего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законодательства.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подготовка к внедрению ФГОС НОО и ООО нового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2210" y="368147"/>
            <a:ext cx="8915399" cy="2449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перспективы работы информационно-библиотечного центра БОУ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г.Омска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17».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0498" y="3882435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Федорчук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И.В.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информационно-библиотечного центра ОУ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0" name="Picture 2" descr="Как расставить книги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0510" y="3287949"/>
            <a:ext cx="3779195" cy="251946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972" y="305779"/>
            <a:ext cx="1158340" cy="1353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7383" y="510702"/>
            <a:ext cx="8915399" cy="11819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ВОПРОСЫ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694562"/>
            <a:ext cx="8915399" cy="2999656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нализ работы информационно-библиотечного центра ОУ за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2020-2021 учебный год.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Программно-методическое обеспечение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и воспитательного процесса ОУ на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2021-2022 учебный год.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43" y="339184"/>
            <a:ext cx="1158340" cy="1353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16839" y="734438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функционирования образовательного учреждения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2021-2022 учебном году.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22677" y="3697609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Федорова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С.В.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полномоченный по охране труда ОУ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https://im0-tub-ru.yandex.net/i?id=289520f8a9e1342da1a5f440f68c82d3-l&amp;ref=rim&amp;n=13&amp;w=1080&amp;h=1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493" y="2538513"/>
            <a:ext cx="3648278" cy="364827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01" y="283046"/>
            <a:ext cx="1158340" cy="1353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0861" y="65463"/>
            <a:ext cx="8915399" cy="8343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совета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0777" y="1140922"/>
            <a:ext cx="8915399" cy="4927369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Clr>
                <a:srgbClr val="A53010"/>
              </a:buClr>
              <a:buFont typeface="Wingdings 3" charset="2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работу учреждения в 2020-2021 учебном году удовлетворительной.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Утвердить план работы образовательного учреждения  на 2021-2022 учебный год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2021/2022 учебном году продолжить работу по реализации национального проекта «Образование» в БОУ г. Омска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17»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(участие в РИП-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проектах различного уровня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Рабочей программы воспитания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2021 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повышению профессиональной компетентности педагогов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Рекомендовать педагогам активно участвовать в конкурсах профессионального мастерства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 3" charset="2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обучающихся к олимпиадам, научно-практическим конференциям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Продолжить работу по совершенствованию системы раннего выявления и поддержки способных и одаренных детей, как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во внеурочное время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 3" charset="2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качества преподавания учебных предметов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Продолжить работу со слабоуспевающими и неуспевающими обучающимися, разработать планы работы.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системы наставничества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ОУ.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санитарные требования в условиях распространения КОВИД-19.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21" y="223138"/>
            <a:ext cx="1158340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08473"/>
            <a:ext cx="8911687" cy="83061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Регламент педагогического совета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3165" y="1039091"/>
            <a:ext cx="9501447" cy="500650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цели и стратегические задачи в системе российского образования в рамках реализации Национального проекта «Образование: шаг в будущее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(Калугина О.В.)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 перспективы реализации образовательного аспекта </a:t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«Образование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шаг в будущее»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Пфафенрод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М.А.)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 перспективы реализации воспитательного аспекта </a:t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«Образование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шаг в будущее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(Науменко Т.В.)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 3" charset="2"/>
              <a:buAutoNum type="arabicPeriod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 перспективы реализации методического  аспекта </a:t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«Образование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шаг в будущее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Таньшина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Е.В.)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перспективы работы информационно-библиотечного центра БОУ г.Омска «Средняя общеобразовательная школа № 17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Федорчук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И.В.)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функционирования образовательного учреждения в 2021-2022 учебном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(Федорова С.В.)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педагогического совета.</a:t>
            </a:r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669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цели и стратегические задачи в системе российского образования.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«Национальный проект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шаг 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2412" y="4317529"/>
            <a:ext cx="8915399" cy="8604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Калугина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</a:t>
            </a:r>
          </a:p>
          <a:p>
            <a:pPr algn="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00" y="117150"/>
            <a:ext cx="1158340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hool5.centerstart.ru/sites/school5.centerstart.ru/files/tmp/%D0%9D%D0%9F%D0%9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7" y="1009338"/>
            <a:ext cx="10235059" cy="57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8839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21" y="147586"/>
            <a:ext cx="1158308" cy="13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049588" y="674688"/>
            <a:ext cx="59436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600" rIns="0" bIns="0">
            <a:spAutoFit/>
          </a:bodyPr>
          <a:lstStyle>
            <a:lvl1pPr marL="12700" defTabSz="449263" eaLnBrk="0" hangingPunct="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100"/>
              </a:spcBef>
              <a:spcAft>
                <a:spcPct val="0"/>
              </a:spcAft>
              <a:buSzPct val="100000"/>
            </a:pPr>
            <a:r>
              <a:rPr lang="ru-RU" altLang="ru-RU" sz="1600" b="1">
                <a:solidFill>
                  <a:srgbClr val="FFFFFF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Департамент образования Администрации города Омска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8839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3962400" y="1066800"/>
            <a:ext cx="4176464" cy="504056"/>
          </a:xfrm>
          <a:prstGeom prst="roundRect">
            <a:avLst/>
          </a:prstGeom>
          <a:solidFill>
            <a:srgbClr val="CCFFFF"/>
          </a:soli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600" b="1" dirty="0">
                <a:solidFill>
                  <a:srgbClr val="003366"/>
                </a:solidFill>
                <a:latin typeface="Times New Roman" pitchFamily="18" charset="0"/>
                <a:ea typeface="Microsoft YaHei" pitchFamily="34" charset="-122"/>
                <a:cs typeface="Arial" charset="0"/>
              </a:rPr>
              <a:t> Система образования города Омска</a:t>
            </a:r>
            <a:endParaRPr lang="ru-RU" sz="1600" dirty="0">
              <a:solidFill>
                <a:prstClr val="black"/>
              </a:solidFill>
              <a:latin typeface="Calibri"/>
              <a:ea typeface="Microsoft YaHei" pitchFamily="34" charset="-122"/>
              <a:cs typeface="Arial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4267200" y="1524000"/>
          <a:ext cx="350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7" name="Picture 22" descr="D:\РАБОТА\АС Мэра 23.08.2021\АВГУСТ 2021\Demografiya_logo_tsvet_lev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685800"/>
            <a:ext cx="21828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5" descr="D:\РАБОТА\АС Мэра 23.08.2021\АВГУСТ 2021\i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886200"/>
            <a:ext cx="1490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7" descr="D:\РАБОТА\АС Мэра 23.08.2021\АВГУСТ 2021\образ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0450"/>
            <a:ext cx="17526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8" descr="D:\РАБОТА\АС Мэра 23.08.2021\АВГУСТ 2021\i (1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19400"/>
            <a:ext cx="2551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0" descr="http://nshds301.omsk.obr55.ru/files/2020/08/image6547-300x2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1" b="7735"/>
          <a:stretch>
            <a:fillRect/>
          </a:stretch>
        </p:blipFill>
        <p:spPr bwMode="auto">
          <a:xfrm>
            <a:off x="1676401" y="5486401"/>
            <a:ext cx="27670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AutoShape 32" descr="https://static.wixstatic.com/media/06b864_f0a489b3294f49e5ae273f642d1ef9dd~mv2.png/v1/fill/w_432,h_228,al_c,q_85,usm_0.66_1.00_0.01/%25D0%259B%25D0%25BE%25D0%25B3%25D0%25BE%25D1%2582%25D0%25B8%25D0%25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83" name="AutoShape 34" descr="https://static.wixstatic.com/media/06b864_f0a489b3294f49e5ae273f642d1ef9dd~mv2.png/v1/fill/w_432,h_228,al_c,q_85,usm_0.66_1.00_0.01/%25D0%259B%25D0%25BE%25D0%25B3%25D0%25BE%25D1%2582%25D0%25B8%25D0%25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7184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1" t="42468" r="31923" b="36539"/>
          <a:stretch>
            <a:fillRect/>
          </a:stretch>
        </p:blipFill>
        <p:spPr bwMode="auto">
          <a:xfrm>
            <a:off x="7620000" y="4876801"/>
            <a:ext cx="2819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3" descr="https://xn--55-kmc.xn--80aafey1amqq.xn--d1acj3b/images/regionprofilelogo/logo/9766ab85563e23baaf19576a20ce8946_bi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4930" y="127254"/>
            <a:ext cx="1158308" cy="13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15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9810" y="3073413"/>
            <a:ext cx="81575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kern="0" dirty="0">
                <a:solidFill>
                  <a:prstClr val="black"/>
                </a:solidFill>
                <a:latin typeface="Times New Roman"/>
                <a:cs typeface="Times New Roman"/>
              </a:rPr>
              <a:t>Цифровая образовательная среда</a:t>
            </a:r>
            <a:r>
              <a:rPr lang="ru-RU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3200" kern="0" dirty="0">
              <a:solidFill>
                <a:prstClr val="black"/>
              </a:solidFill>
              <a:latin typeface="Gill Sans MT"/>
              <a:cs typeface="Arial"/>
            </a:endParaRPr>
          </a:p>
          <a:p>
            <a:pPr marL="82296" lvl="0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Успех </a:t>
            </a:r>
            <a:r>
              <a:rPr lang="ru-RU" sz="3200" kern="0" dirty="0">
                <a:solidFill>
                  <a:prstClr val="black"/>
                </a:solidFill>
                <a:latin typeface="Times New Roman"/>
                <a:cs typeface="Times New Roman"/>
              </a:rPr>
              <a:t>каждого ребенка.</a:t>
            </a:r>
            <a:endParaRPr lang="ru-RU" sz="3200" kern="0" dirty="0">
              <a:solidFill>
                <a:prstClr val="black"/>
              </a:solidFill>
              <a:latin typeface="Gill Sans MT"/>
              <a:cs typeface="Arial"/>
            </a:endParaRPr>
          </a:p>
          <a:p>
            <a:pPr marL="82296" lvl="0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kern="0" dirty="0">
                <a:solidFill>
                  <a:prstClr val="black"/>
                </a:solidFill>
                <a:latin typeface="Times New Roman"/>
                <a:cs typeface="Times New Roman"/>
              </a:rPr>
              <a:t>Будущий учитель – учитель будущего</a:t>
            </a:r>
            <a:r>
              <a:rPr lang="ru-RU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3200" kern="0" dirty="0">
              <a:solidFill>
                <a:prstClr val="black"/>
              </a:solidFill>
              <a:latin typeface="Gill Sans MT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8925" y="238908"/>
            <a:ext cx="9451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Образовательное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 учреждение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принимает участие в 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3 региональных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подпроектах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: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17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508" y="341871"/>
            <a:ext cx="6996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Инновационная деятельность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РИП-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ИнКО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466" y="2420190"/>
            <a:ext cx="929640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1.Обновление дошкольного образования </a:t>
            </a:r>
            <a:r>
              <a:rPr lang="ru-RU" sz="3200" kern="0" dirty="0">
                <a:solidFill>
                  <a:prstClr val="black"/>
                </a:solidFill>
                <a:latin typeface="Times New Roman"/>
                <a:cs typeface="Times New Roman"/>
              </a:rPr>
              <a:t>в условиях </a:t>
            </a:r>
            <a:r>
              <a:rPr lang="ru-RU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введения ФГОС ДО</a:t>
            </a:r>
            <a:r>
              <a:rPr lang="en-US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  <a:endParaRPr lang="ru-RU" sz="3200" kern="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2296" lvl="0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«Успешный дошкольник»</a:t>
            </a:r>
          </a:p>
          <a:p>
            <a:pPr marL="82296" lvl="0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2. Обновление </a:t>
            </a:r>
            <a:r>
              <a:rPr lang="ru-RU" sz="3200" kern="0" dirty="0">
                <a:solidFill>
                  <a:prstClr val="black"/>
                </a:solidFill>
                <a:latin typeface="Times New Roman"/>
                <a:cs typeface="Times New Roman"/>
              </a:rPr>
              <a:t>общего образования в условиях реализации </a:t>
            </a:r>
            <a:r>
              <a:rPr lang="ru-RU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ФГОС</a:t>
            </a:r>
            <a:r>
              <a:rPr lang="en-US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  <a:r>
              <a:rPr lang="ru-RU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</a:t>
            </a:r>
          </a:p>
          <a:p>
            <a:pPr marL="82296" lvl="0" defTabSz="91440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«Детские общественные объединения».</a:t>
            </a:r>
            <a:endParaRPr lang="ru-RU" sz="3200" kern="0" dirty="0">
              <a:solidFill>
                <a:prstClr val="black"/>
              </a:solidFill>
              <a:latin typeface="Gill Sans M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4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419101"/>
            <a:ext cx="8915399" cy="37973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 перспективы реализации образовательного аспекта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«Образование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шаг в будущее»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85692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Пфафенрод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аместитель директора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23" y="241841"/>
            <a:ext cx="1158340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программ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успеваемости и качества знаний</a:t>
            </a:r>
          </a:p>
          <a:p>
            <a:pPr algn="just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ГИА-9 и ГИА-11</a:t>
            </a:r>
          </a:p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задачи на 2021-2022 учебный год</a:t>
            </a: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24906"/>
            <a:ext cx="11785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5628" y="392882"/>
            <a:ext cx="4986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5496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1381</TotalTime>
  <Words>562</Words>
  <Application>Microsoft Office PowerPoint</Application>
  <PresentationFormat>Широкоэкранный</PresentationFormat>
  <Paragraphs>83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Calibri</vt:lpstr>
      <vt:lpstr>Corbel</vt:lpstr>
      <vt:lpstr>Gill Sans MT</vt:lpstr>
      <vt:lpstr>Times New Roman</vt:lpstr>
      <vt:lpstr>Wingdings 3</vt:lpstr>
      <vt:lpstr>Легкий дым</vt:lpstr>
      <vt:lpstr>Педагогический совет</vt:lpstr>
      <vt:lpstr>Регламент педагогического совета</vt:lpstr>
      <vt:lpstr> Национальные цели и стратегические задачи в системе российского образования. «Национальный проект  «Образование: шаг в будущее»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 перспективы реализации образовательного аспекта  Национального проекта «Образование: шаг в будущее»  </vt:lpstr>
      <vt:lpstr>Презентация PowerPoint</vt:lpstr>
      <vt:lpstr>Результаты и перспективы реализации методического  аспекта  Национального проекта  «Образование: шаг в будущее». </vt:lpstr>
      <vt:lpstr>ОСНОВНЫЕ ВОПРОСЫ</vt:lpstr>
      <vt:lpstr>Презентация PowerPoint</vt:lpstr>
      <vt:lpstr>Анализ и перспективы работы информационно-библиотечного центра БОУ  г.Омска  «Средняя общеобразовательная школа № 17». </vt:lpstr>
      <vt:lpstr>ОСНОВНЫЕ ВОПРОСЫ</vt:lpstr>
      <vt:lpstr>Особенности функционирования образовательного учреждения  в 2021-2022 учебном году. </vt:lpstr>
      <vt:lpstr>Решение педагогического совета: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Августовский педсовет - 2021</dc:title>
  <dc:creator>Лопатина Татьяна Валерьевна</dc:creator>
  <cp:lastModifiedBy>User</cp:lastModifiedBy>
  <cp:revision>100</cp:revision>
  <dcterms:created xsi:type="dcterms:W3CDTF">2021-07-16T11:09:33Z</dcterms:created>
  <dcterms:modified xsi:type="dcterms:W3CDTF">2021-10-11T15:04:26Z</dcterms:modified>
</cp:coreProperties>
</file>