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90" r:id="rId2"/>
    <p:sldId id="291" r:id="rId3"/>
    <p:sldId id="257" r:id="rId4"/>
    <p:sldId id="261" r:id="rId5"/>
    <p:sldId id="263" r:id="rId6"/>
    <p:sldId id="264" r:id="rId7"/>
    <p:sldId id="265" r:id="rId8"/>
    <p:sldId id="266" r:id="rId9"/>
    <p:sldId id="292" r:id="rId10"/>
    <p:sldId id="267" r:id="rId11"/>
    <p:sldId id="268" r:id="rId12"/>
    <p:sldId id="269" r:id="rId13"/>
    <p:sldId id="270" r:id="rId14"/>
    <p:sldId id="277" r:id="rId15"/>
    <p:sldId id="293" r:id="rId16"/>
    <p:sldId id="298" r:id="rId17"/>
    <p:sldId id="299" r:id="rId18"/>
    <p:sldId id="300" r:id="rId19"/>
    <p:sldId id="301" r:id="rId20"/>
    <p:sldId id="306" r:id="rId21"/>
    <p:sldId id="278" r:id="rId22"/>
    <p:sldId id="297" r:id="rId23"/>
    <p:sldId id="294" r:id="rId24"/>
    <p:sldId id="308" r:id="rId25"/>
    <p:sldId id="307" r:id="rId26"/>
    <p:sldId id="296" r:id="rId27"/>
    <p:sldId id="295" r:id="rId28"/>
    <p:sldId id="309" r:id="rId29"/>
    <p:sldId id="302" r:id="rId30"/>
    <p:sldId id="303" r:id="rId31"/>
    <p:sldId id="304" r:id="rId32"/>
    <p:sldId id="305" r:id="rId33"/>
    <p:sldId id="284" r:id="rId34"/>
    <p:sldId id="285" r:id="rId35"/>
    <p:sldId id="286" r:id="rId36"/>
    <p:sldId id="287" r:id="rId37"/>
    <p:sldId id="288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ko.irooo.ru/rip-inko-uspeshnyj-doshkol-nik/137-deyatel-nost-stazherov" TargetMode="External"/><Relationship Id="rId2" Type="http://schemas.openxmlformats.org/officeDocument/2006/relationships/hyperlink" Target="http://inko.irooo.ru/rip-inko-uspeshnyj-doshkol-nik/37-deyatelnost-uchastnikov-rip-inko/1383-plan-deyatelnosti-oo-uchastnikov-rip-ink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ko.irooo.ru/rip-inko-uspeshnyj-doshkol-nik/144-deyatel-nost-mentorov" TargetMode="External"/><Relationship Id="rId4" Type="http://schemas.openxmlformats.org/officeDocument/2006/relationships/hyperlink" Target="http://inko.irooo.ru/rip-inko-uspeshnyj-doshkol-nik/40-deyatelnost-stazhirovochnykh-ploshchadok-rip-ink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ko.irooo.ru/rip-inko-uspeshnyj-doshkol-nik/43-monitoring-effektivnosti-deyatelnosti-rip-ink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ko.irooo.ru/images/files/_&#1087;&#1086;_&#1074;&#1082;&#1083;&#1072;&#1076;&#1082;&#1077;_&#1085;&#1072;_&#1089;&#1072;&#1081;&#1090;.docx" TargetMode="External"/><Relationship Id="rId2" Type="http://schemas.openxmlformats.org/officeDocument/2006/relationships/hyperlink" Target="http://inko.irooo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ko.irooo.ru/rip-inko-uspeshnyj-doshkol-nik/45-deyatelnost-konsultatsionnykh-tsentrov/1412-plan-deyatelnosti-oo-konsultatsionnykh-tsentrov-rip-inko" TargetMode="External"/><Relationship Id="rId2" Type="http://schemas.openxmlformats.org/officeDocument/2006/relationships/hyperlink" Target="http://inko.irooo.ru/rip-inko-uspeshnyj-doshkol-nik/1135-instruktsii-po-rabote-na-portale-rip-ink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nko.irooo.ru/rip-inko-uspeshnyj-doshkol-nik/1902-plan-raboty-na-2019-go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57D9D-34DB-4BC6-BD79-308ACA9F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00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609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ДОПОЛНИТЕЛЬНОГО ПРОФЕССИОНАЛЬНОГО ОБРАЗОВАНИЯ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РАЗВИТИЯ ОБРАЗОВАНИЯ ОМСКОЙ ОБЛАСТИ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32561" y="1707655"/>
            <a:ext cx="7522113" cy="30892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Установочный семинар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Технические задания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ОО РИП-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«Успешный дошкольник»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бренда «Традиции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семьи – традиции детского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2021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00B542-E854-403A-8718-62C22767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02" y="967930"/>
            <a:ext cx="1450190" cy="1087643"/>
          </a:xfrm>
          <a:prstGeom prst="rect">
            <a:avLst/>
          </a:prstGeom>
        </p:spPr>
      </p:pic>
      <p:pic>
        <p:nvPicPr>
          <p:cNvPr id="7" name="Рисунок 4" descr="Описание: C:\Users\user\AppData\Roaming\Bimoid\Users\User0001\RcvdFiles\радионова_е_в\лого инко.png">
            <a:extLst>
              <a:ext uri="{FF2B5EF4-FFF2-40B4-BE49-F238E27FC236}">
                <a16:creationId xmlns:a16="http://schemas.microsoft.com/office/drawing/2014/main" xmlns="" id="{A7135A51-B6BB-44D8-A7CE-8735CD89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9" y="1010822"/>
            <a:ext cx="1678987" cy="11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94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Техническое задание для 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площадок/ консультационных центров/ менторов ОО 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84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«Деятельность участников РИП-</a:t>
            </a:r>
            <a:r>
              <a:rPr lang="ru-RU" dirty="0" err="1"/>
              <a:t>ИнКО</a:t>
            </a:r>
            <a:r>
              <a:rPr lang="ru-RU" dirty="0"/>
              <a:t>»  </a:t>
            </a:r>
            <a:r>
              <a:rPr lang="ru-RU" u="sng" dirty="0">
                <a:hlinkClick r:id="rId2"/>
              </a:rPr>
              <a:t>http://inko.irooo.ru/rip-inko-uspeshnyj-doshkol-nik/37-deyatelnost-uchastnikov-rip-inko/1383-plan-deyatelnosti-oo-uchastnikov-rip-inko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«Деятельность стажеров РИП-</a:t>
            </a:r>
            <a:r>
              <a:rPr lang="ru-RU" dirty="0" err="1"/>
              <a:t>ИнКО</a:t>
            </a:r>
            <a:r>
              <a:rPr lang="ru-RU" dirty="0"/>
              <a:t>»  </a:t>
            </a:r>
            <a:r>
              <a:rPr lang="ru-RU" u="sng" dirty="0">
                <a:hlinkClick r:id="rId3"/>
              </a:rPr>
              <a:t>http://inko.irooo.ru/rip-inko-uspeshnyj-doshkol-nik/137-deyatel-nost-stazherov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«Деятельность </a:t>
            </a:r>
            <a:r>
              <a:rPr lang="ru-RU" dirty="0" err="1"/>
              <a:t>стажировочных</a:t>
            </a:r>
            <a:r>
              <a:rPr lang="ru-RU" dirty="0"/>
              <a:t> площадок РИП-</a:t>
            </a:r>
            <a:r>
              <a:rPr lang="ru-RU" dirty="0" err="1"/>
              <a:t>ИнКО</a:t>
            </a:r>
            <a:r>
              <a:rPr lang="ru-RU" dirty="0"/>
              <a:t>» </a:t>
            </a:r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inko.irooo.ru/rip-inko-uspeshnyj-doshkol-nik/40-deyatelnost-stazhirovochnykh-ploshchadok-rip-inko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Деятельность менторов РИП-</a:t>
            </a:r>
            <a:r>
              <a:rPr lang="ru-RU" dirty="0" err="1"/>
              <a:t>ИнКО</a:t>
            </a:r>
            <a:r>
              <a:rPr lang="ru-RU" dirty="0"/>
              <a:t>» </a:t>
            </a:r>
            <a:r>
              <a:rPr lang="ru-RU" u="sng" dirty="0">
                <a:hlinkClick r:id="rId5"/>
              </a:rPr>
              <a:t>http://inko.irooo.ru/rip-inko-uspeshnyj-doshkol-nik/144-deyatel-nost-mentorov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2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Техническое задание для 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площадок/ консультационных центров/ менторов ОО 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Принять участие в Межрегиональной научно-практической конференции «Тенденции развития образования </a:t>
            </a:r>
            <a:r>
              <a:rPr lang="en-US" dirty="0"/>
              <a:t>XXI</a:t>
            </a:r>
            <a:r>
              <a:rPr lang="ru-RU" dirty="0"/>
              <a:t> века: формирование навыков будущего» (</a:t>
            </a:r>
            <a:r>
              <a:rPr lang="ru-RU" b="1" dirty="0"/>
              <a:t>5</a:t>
            </a:r>
            <a:r>
              <a:rPr lang="ru-RU" dirty="0"/>
              <a:t> </a:t>
            </a:r>
            <a:r>
              <a:rPr lang="ru-RU" b="1" dirty="0"/>
              <a:t>мая 2021 г.</a:t>
            </a:r>
            <a:r>
              <a:rPr lang="ru-RU" dirty="0"/>
              <a:t>):</a:t>
            </a:r>
          </a:p>
          <a:p>
            <a:pPr marL="0" indent="0">
              <a:buNone/>
            </a:pPr>
            <a:r>
              <a:rPr lang="ru-RU" dirty="0"/>
              <a:t>- участие в секции </a:t>
            </a:r>
            <a:r>
              <a:rPr lang="ru-RU" dirty="0" smtClean="0"/>
              <a:t>НПК   - </a:t>
            </a:r>
            <a:r>
              <a:rPr lang="ru-RU" dirty="0"/>
              <a:t>до 3 </a:t>
            </a:r>
            <a:r>
              <a:rPr lang="ru-RU" dirty="0" smtClean="0"/>
              <a:t>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публикация статьи в сборнике НПК/подготовка материалов для выступления на </a:t>
            </a:r>
            <a:r>
              <a:rPr lang="ru-RU" dirty="0" smtClean="0"/>
              <a:t>секции - </a:t>
            </a:r>
            <a:r>
              <a:rPr lang="ru-RU" dirty="0"/>
              <a:t>до  6б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30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Техническое задание для 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площадок/ консультационных центров/ менторов ОО 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Принять </a:t>
            </a:r>
            <a:r>
              <a:rPr lang="ru-RU" sz="2600" dirty="0"/>
              <a:t>участие в </a:t>
            </a:r>
            <a:r>
              <a:rPr lang="en-US" sz="2600" dirty="0"/>
              <a:t>III </a:t>
            </a:r>
            <a:r>
              <a:rPr lang="ru-RU" sz="2600" dirty="0"/>
              <a:t>Областном августовском форуме работников системы образования Омской области «Национальный проект «Образование»: шаг в будущее»: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sz="2600" dirty="0"/>
              <a:t>участие в </a:t>
            </a:r>
            <a:r>
              <a:rPr lang="ru-RU" sz="2600" dirty="0" smtClean="0"/>
              <a:t>мероприятиях  - </a:t>
            </a:r>
            <a:r>
              <a:rPr lang="ru-RU" sz="2600" dirty="0"/>
              <a:t>до 3 </a:t>
            </a:r>
            <a:r>
              <a:rPr lang="ru-RU" sz="2600" dirty="0" smtClean="0"/>
              <a:t>б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- подготовка </a:t>
            </a:r>
            <a:r>
              <a:rPr lang="ru-RU" sz="2600" dirty="0" smtClean="0"/>
              <a:t>материалов -  </a:t>
            </a:r>
            <a:r>
              <a:rPr lang="ru-RU" sz="2600" dirty="0"/>
              <a:t>до 6 б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59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Техническое задание для 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площадок/ консультационных центров/ менторов ОО 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Принять участие в XI</a:t>
            </a:r>
            <a:r>
              <a:rPr lang="en-US" sz="2800" dirty="0"/>
              <a:t>II</a:t>
            </a:r>
            <a:r>
              <a:rPr lang="ru-RU" sz="2800" dirty="0"/>
              <a:t> Форуме участников РИП-</a:t>
            </a:r>
            <a:r>
              <a:rPr lang="ru-RU" sz="2800" dirty="0" err="1"/>
              <a:t>ИнКО</a:t>
            </a:r>
            <a:r>
              <a:rPr lang="ru-RU" sz="2800" dirty="0"/>
              <a:t> (</a:t>
            </a:r>
            <a:r>
              <a:rPr lang="ru-RU" sz="2800" b="1" dirty="0"/>
              <a:t>9</a:t>
            </a:r>
            <a:r>
              <a:rPr lang="ru-RU" sz="2800" dirty="0"/>
              <a:t> </a:t>
            </a:r>
            <a:r>
              <a:rPr lang="ru-RU" sz="2800" b="1" dirty="0"/>
              <a:t>декабря 2021 г.</a:t>
            </a:r>
            <a:r>
              <a:rPr lang="ru-RU" sz="2800" dirty="0"/>
              <a:t>):</a:t>
            </a:r>
          </a:p>
          <a:p>
            <a:pPr marL="0" indent="0">
              <a:buNone/>
            </a:pPr>
            <a:r>
              <a:rPr lang="ru-RU" sz="2800" dirty="0"/>
              <a:t>- представление паспорта инновационного продукта (Приложение 5</a:t>
            </a:r>
            <a:r>
              <a:rPr lang="ru-RU" sz="2800" dirty="0" smtClean="0"/>
              <a:t>)                до 6 б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66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Техническое задание для ОО - консультационных центров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БРЕНД «Традиции семьи – традиции детского сада»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6724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Участие в разработке инновационного продукта (учитывается % выполнения) – задание по разработке инновационного продукта уточняется на установочном </a:t>
            </a:r>
            <a:r>
              <a:rPr lang="ru-RU" dirty="0" smtClean="0"/>
              <a:t>семинаре                              до 50 баллов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разработка </a:t>
            </a:r>
            <a:r>
              <a:rPr lang="ru-RU" dirty="0"/>
              <a:t>содержания модуля рабочей программы воспитания </a:t>
            </a:r>
            <a:r>
              <a:rPr lang="ru-RU" dirty="0" smtClean="0"/>
              <a:t>ДОО - </a:t>
            </a:r>
            <a:r>
              <a:rPr lang="ru-RU" b="1" dirty="0"/>
              <a:t>до 06 апреля 2021</a:t>
            </a:r>
            <a:r>
              <a:rPr lang="ru-RU" b="1" dirty="0" smtClean="0"/>
              <a:t>                                                                                     </a:t>
            </a:r>
            <a:r>
              <a:rPr lang="ru-RU" dirty="0" smtClean="0"/>
              <a:t>10 баллов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разработка онлайн консультаций (с приложением практического материала) для родителей и педагогов по </a:t>
            </a:r>
            <a:r>
              <a:rPr lang="ru-RU" b="1" dirty="0"/>
              <a:t>реализации программы «Знакомство с современными профессиями»  </a:t>
            </a:r>
            <a:r>
              <a:rPr lang="ru-RU" dirty="0"/>
              <a:t>в условиях семьи и детского сада (сценарий 2-х консультаций</a:t>
            </a:r>
            <a:r>
              <a:rPr lang="ru-RU" dirty="0" smtClean="0"/>
              <a:t>) </a:t>
            </a:r>
            <a:r>
              <a:rPr lang="ru-RU" b="1" dirty="0"/>
              <a:t>до  15 мая 2021</a:t>
            </a:r>
            <a:r>
              <a:rPr lang="ru-RU" b="1" dirty="0" smtClean="0"/>
              <a:t>      </a:t>
            </a:r>
            <a:r>
              <a:rPr lang="ru-RU" dirty="0" smtClean="0"/>
              <a:t>- 20 баллов</a:t>
            </a: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проведение консультаций для родителей и педагогов по реализации программы «Знакомство с современными профессиями»  в условиях семьи и детского сада (не менее 5 консультаций</a:t>
            </a:r>
            <a:r>
              <a:rPr lang="ru-RU" dirty="0" smtClean="0"/>
              <a:t>)  </a:t>
            </a:r>
            <a:r>
              <a:rPr lang="ru-RU" b="1" dirty="0" smtClean="0"/>
              <a:t>в течении года                                                                           </a:t>
            </a:r>
            <a:r>
              <a:rPr lang="ru-RU" dirty="0" smtClean="0"/>
              <a:t>- 20 баллов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3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Критерии</a:t>
            </a:r>
            <a:r>
              <a:rPr lang="ru-RU" sz="1600" b="1" dirty="0"/>
              <a:t> экспертизы инновационных  продуктов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Онлайн </a:t>
            </a:r>
            <a:r>
              <a:rPr lang="ru-RU" sz="1600" b="1" dirty="0"/>
              <a:t>консультации (с приложением практического материала) для родителей и педагогов по реализации программы «Знакомство с современными профессиями»  в условиях семьи и детского сада (сценарий 2-х консультаций</a:t>
            </a:r>
            <a:r>
              <a:rPr lang="ru-RU" sz="1600" dirty="0"/>
              <a:t>)</a:t>
            </a:r>
            <a:br>
              <a:rPr lang="ru-RU" sz="1600" dirty="0"/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960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1.Продолжительность консультации не более 17 минут (если более, то рассматриваться не будет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2.Адресность консультации</a:t>
            </a:r>
          </a:p>
          <a:p>
            <a:pPr marL="0" indent="0">
              <a:buNone/>
            </a:pPr>
            <a:r>
              <a:rPr lang="ru-RU" sz="1800" dirty="0"/>
              <a:t>3.Содержание онлайн консультации четко соответствует теме и </a:t>
            </a:r>
            <a:r>
              <a:rPr lang="ru-RU" sz="1800" dirty="0" smtClean="0"/>
              <a:t>цели</a:t>
            </a:r>
          </a:p>
          <a:p>
            <a:pPr marL="0" indent="0">
              <a:buNone/>
            </a:pPr>
            <a:r>
              <a:rPr lang="ru-RU" sz="1800" dirty="0"/>
              <a:t>4.Материал представлен понятным,  доступным языком, не должен  быть </a:t>
            </a:r>
            <a:r>
              <a:rPr lang="ru-RU" sz="1800" dirty="0" smtClean="0"/>
              <a:t>наукообразным</a:t>
            </a:r>
          </a:p>
          <a:p>
            <a:pPr marL="0" indent="0">
              <a:buNone/>
            </a:pPr>
            <a:r>
              <a:rPr lang="ru-RU" sz="1800" dirty="0"/>
              <a:t>5.Степень разработанности  практических и дидактических материалов в ходе </a:t>
            </a:r>
            <a:r>
              <a:rPr lang="ru-RU" sz="1800" dirty="0" smtClean="0"/>
              <a:t>консультации</a:t>
            </a:r>
          </a:p>
          <a:p>
            <a:pPr marL="0" indent="0">
              <a:buNone/>
            </a:pPr>
            <a:r>
              <a:rPr lang="ru-RU" sz="1800" dirty="0"/>
              <a:t>6.Обоснованность выбора методических приемов, активных форм и методов </a:t>
            </a:r>
            <a:r>
              <a:rPr lang="ru-RU" sz="1800" dirty="0" smtClean="0"/>
              <a:t>взаимодействия</a:t>
            </a:r>
          </a:p>
          <a:p>
            <a:pPr marL="0" indent="0">
              <a:buNone/>
            </a:pPr>
            <a:r>
              <a:rPr lang="ru-RU" sz="1800" dirty="0" smtClean="0"/>
              <a:t>7.Возможность </a:t>
            </a:r>
            <a:r>
              <a:rPr lang="ru-RU" sz="1800" dirty="0"/>
              <a:t>тиражирования </a:t>
            </a:r>
            <a:r>
              <a:rPr lang="ru-RU" sz="1800" dirty="0" smtClean="0"/>
              <a:t>практики</a:t>
            </a:r>
          </a:p>
          <a:p>
            <a:pPr marL="0" indent="0">
              <a:buNone/>
            </a:pPr>
            <a:r>
              <a:rPr lang="ru-RU" sz="1800" dirty="0" smtClean="0"/>
              <a:t>8.</a:t>
            </a:r>
            <a:r>
              <a:rPr lang="ru-RU" sz="1800" dirty="0"/>
              <a:t> </a:t>
            </a:r>
            <a:r>
              <a:rPr lang="ru-RU" sz="1800" dirty="0" err="1"/>
              <a:t>Систематизированность</a:t>
            </a:r>
            <a:r>
              <a:rPr lang="ru-RU" sz="1800" dirty="0"/>
              <a:t>, лаконичность и убедительность изложения </a:t>
            </a:r>
            <a:r>
              <a:rPr lang="ru-RU" sz="1800" dirty="0" smtClean="0"/>
              <a:t>материала</a:t>
            </a:r>
          </a:p>
          <a:p>
            <a:pPr marL="0" indent="0">
              <a:buNone/>
            </a:pPr>
            <a:r>
              <a:rPr lang="ru-RU" sz="1800" dirty="0" smtClean="0"/>
              <a:t>9.Соблюдение </a:t>
            </a:r>
            <a:r>
              <a:rPr lang="ru-RU" sz="1800" dirty="0"/>
              <a:t>норм русского языка и корректное использование терминологии.</a:t>
            </a:r>
            <a:endParaRPr lang="ru-RU" sz="1800" dirty="0" smtClean="0"/>
          </a:p>
          <a:p>
            <a:pPr marL="0" indent="0">
              <a:buNone/>
            </a:pPr>
            <a:r>
              <a:rPr lang="ru-RU" sz="1500" b="1" dirty="0" smtClean="0"/>
              <a:t>Итого 20 баллов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58500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Консультационные центры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Ответственные: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1.МБДОУ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«Детский сад № 8 комбинированного вида»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Исилькульского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МДОУ «Таврический детский сад № 1 «Солнышко» Таврического МР Омской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3.МБДОУ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«Азовский детский сад комбинированного вида «Сказка» Азовского АННМР Омской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49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МБДОУ «Детский сад № 8 комбинированного вида»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Исилькульского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МР Омской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8884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Большереченский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детский сад»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Большереченского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МР Омской области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Кормиловский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детский сад № 5 «Сказка»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БДОУ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Любинского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МР Омской области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Любинский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детский сад № 2»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«Полтавский детский сад «Родничок» Полтавского МР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8874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86409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МДОУ «Таврический детский сад № 1 «Солнышко» Таврического МР Омской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БДОУ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Заливинский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детский сад» Тарского МР Омской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МБДОУ «Детский сад «Розовский» Омского МР Омской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«Детский сад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Лузинский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БДОУ  г. Омска «Детский сад № 128 комбинированного вида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Тюкалинский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детский сад № 4»</a:t>
            </a:r>
          </a:p>
        </p:txBody>
      </p:sp>
    </p:spTree>
    <p:extLst>
      <p:ext uri="{BB962C8B-B14F-4D97-AF65-F5344CB8AC3E}">
        <p14:creationId xmlns:p14="http://schemas.microsoft.com/office/powerpoint/2010/main" val="33238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«Азовский детский сад комбинированного вида «Сказка» Азовского АННМР Омской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Любимовский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детский сад»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Оконешниковского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БДОУ  г. Омска  «Центр развития ребенка – детский сад №96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МБДОУ Знаменский детский сад «Малыш» Знаменского МР Омской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Марьяновский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детский сад № 3»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89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2A499-BCCC-4690-9EA6-3E5B8D2A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7494"/>
            <a:ext cx="8254780" cy="6195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РИП-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ИнКО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6DE872-FBCA-4BF3-9362-2883E57C6451}"/>
              </a:ext>
            </a:extLst>
          </p:cNvPr>
          <p:cNvSpPr/>
          <p:nvPr/>
        </p:nvSpPr>
        <p:spPr>
          <a:xfrm>
            <a:off x="1835696" y="413441"/>
            <a:ext cx="7599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http://irooo.ru/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C85913-0C58-429B-851E-952E7526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0072" r="20076" b="3800"/>
          <a:stretch/>
        </p:blipFill>
        <p:spPr>
          <a:xfrm>
            <a:off x="539552" y="887089"/>
            <a:ext cx="8064896" cy="4125405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E75184E-DBC6-4946-853D-465D8B4275A1}"/>
              </a:ext>
            </a:extLst>
          </p:cNvPr>
          <p:cNvSpPr/>
          <p:nvPr/>
        </p:nvSpPr>
        <p:spPr bwMode="auto">
          <a:xfrm>
            <a:off x="1331640" y="2156147"/>
            <a:ext cx="2448272" cy="4035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6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1.Разработанный модуль (РППС) рабочей программы воспитания </a:t>
            </a:r>
            <a:r>
              <a:rPr lang="ru-RU" dirty="0"/>
              <a:t>ДОО </a:t>
            </a:r>
            <a:r>
              <a:rPr lang="ru-RU" dirty="0" smtClean="0"/>
              <a:t>отправить ответственному </a:t>
            </a:r>
            <a:r>
              <a:rPr lang="ru-RU" b="1" dirty="0"/>
              <a:t>до </a:t>
            </a:r>
            <a:r>
              <a:rPr lang="ru-RU" b="1" dirty="0" smtClean="0"/>
              <a:t>05 </a:t>
            </a:r>
            <a:r>
              <a:rPr lang="ru-RU" b="1" dirty="0"/>
              <a:t>апреля </a:t>
            </a:r>
            <a:r>
              <a:rPr lang="ru-RU" b="1" dirty="0" smtClean="0"/>
              <a:t>2021</a:t>
            </a:r>
          </a:p>
          <a:p>
            <a:pPr marL="0" indent="0" algn="just">
              <a:buNone/>
            </a:pPr>
            <a:r>
              <a:rPr lang="ru-RU" b="1" dirty="0" smtClean="0"/>
              <a:t>2.</a:t>
            </a:r>
            <a:r>
              <a:rPr lang="ru-RU" dirty="0"/>
              <a:t> </a:t>
            </a:r>
            <a:r>
              <a:rPr lang="ru-RU" dirty="0" smtClean="0"/>
              <a:t>Разработанные </a:t>
            </a:r>
            <a:r>
              <a:rPr lang="ru-RU" dirty="0"/>
              <a:t>онлайн </a:t>
            </a:r>
            <a:r>
              <a:rPr lang="ru-RU" dirty="0" smtClean="0"/>
              <a:t>консультации </a:t>
            </a:r>
            <a:r>
              <a:rPr lang="ru-RU" dirty="0"/>
              <a:t>(с приложением практического материала) для родителей и педагогов по реализации программы «Знакомство с современными профессиями»  в условиях семьи и детского сада (сценарий 2-х консультаций)</a:t>
            </a:r>
            <a:r>
              <a:rPr lang="ru-RU" b="1" dirty="0"/>
              <a:t> </a:t>
            </a:r>
            <a:r>
              <a:rPr lang="ru-RU" b="1" dirty="0" smtClean="0"/>
              <a:t>прислать </a:t>
            </a:r>
            <a:r>
              <a:rPr lang="ru-RU" dirty="0" smtClean="0"/>
              <a:t>ответственному до </a:t>
            </a:r>
            <a:r>
              <a:rPr lang="ru-RU" b="1" dirty="0" smtClean="0"/>
              <a:t>14 мая 2021 года</a:t>
            </a:r>
            <a:endParaRPr lang="ru-RU" b="1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53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Техническое задание для ОО - стажера/участника </a:t>
            </a:r>
            <a:r>
              <a:rPr lang="ru-RU" sz="2400" b="1" dirty="0" smtClean="0"/>
              <a:t>БРЕНД </a:t>
            </a:r>
            <a:r>
              <a:rPr lang="ru-RU" sz="2400" b="1" dirty="0"/>
              <a:t>«Традиции семьи – традиции детского сада»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Участие в разработке инновационного продукта (учитывается % выполнения) – задание по разработке инновационного продукта уточняется на установочном </a:t>
            </a:r>
            <a:r>
              <a:rPr lang="ru-RU" sz="2000" dirty="0" smtClean="0"/>
              <a:t>семинаре                                         до 50 баллов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разработка содержания модуля рабочей программы воспитания </a:t>
            </a:r>
            <a:r>
              <a:rPr lang="ru-RU" sz="2000" dirty="0" smtClean="0"/>
              <a:t>ДОО   -</a:t>
            </a:r>
            <a:r>
              <a:rPr lang="ru-RU" sz="2000" dirty="0"/>
              <a:t> </a:t>
            </a:r>
            <a:r>
              <a:rPr lang="ru-RU" sz="2000" b="1" dirty="0"/>
              <a:t>до 06 апреля </a:t>
            </a:r>
            <a:r>
              <a:rPr lang="ru-RU" sz="2000" b="1" dirty="0" smtClean="0"/>
              <a:t>2021                                                                                </a:t>
            </a:r>
            <a:r>
              <a:rPr lang="ru-RU" sz="2000" dirty="0" smtClean="0"/>
              <a:t>10 баллов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разработка краткосрочных проектов  </a:t>
            </a:r>
            <a:r>
              <a:rPr lang="ru-RU" sz="2000" b="1" dirty="0"/>
              <a:t>«#Профессии будущего» </a:t>
            </a:r>
            <a:r>
              <a:rPr lang="ru-RU" sz="2000" dirty="0"/>
              <a:t>в условиях семьи и детского сада </a:t>
            </a:r>
            <a:r>
              <a:rPr lang="ru-RU" sz="2000" b="1" dirty="0"/>
              <a:t> </a:t>
            </a:r>
            <a:r>
              <a:rPr lang="ru-RU" sz="2000" dirty="0"/>
              <a:t>с учетом требований проекта </a:t>
            </a:r>
            <a:r>
              <a:rPr lang="ru-RU" sz="2000" dirty="0" err="1"/>
              <a:t>Baby</a:t>
            </a:r>
            <a:r>
              <a:rPr lang="ru-RU" sz="2000" dirty="0"/>
              <a:t> </a:t>
            </a:r>
            <a:r>
              <a:rPr lang="ru-RU" sz="2000" dirty="0" err="1" smtClean="0"/>
              <a:t>Skills</a:t>
            </a:r>
            <a:r>
              <a:rPr lang="ru-RU" sz="2000" dirty="0"/>
              <a:t> </a:t>
            </a:r>
            <a:r>
              <a:rPr lang="ru-RU" sz="2000" b="1" dirty="0" smtClean="0"/>
              <a:t>до </a:t>
            </a:r>
            <a:r>
              <a:rPr lang="ru-RU" sz="2000" b="1" dirty="0"/>
              <a:t>28 мая  2021</a:t>
            </a:r>
            <a:r>
              <a:rPr lang="ru-RU" sz="2000" b="1" dirty="0" smtClean="0"/>
              <a:t>                                                                                      </a:t>
            </a:r>
            <a:r>
              <a:rPr lang="ru-RU" sz="2000" dirty="0" smtClean="0"/>
              <a:t>20 баллов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презентация  (</a:t>
            </a:r>
            <a:r>
              <a:rPr lang="ru-RU" sz="2000" dirty="0" err="1"/>
              <a:t>PowerPoint</a:t>
            </a:r>
            <a:r>
              <a:rPr lang="ru-RU" sz="2000" dirty="0"/>
              <a:t>) дидактических материалов для реализации краткосрочных проектов  </a:t>
            </a:r>
            <a:r>
              <a:rPr lang="ru-RU" sz="2000" b="1" dirty="0"/>
              <a:t>«#Профессии будущего»</a:t>
            </a:r>
            <a:r>
              <a:rPr lang="ru-RU" sz="2000" dirty="0"/>
              <a:t> в условиях семьи и детского сада  с учетом требований проекта </a:t>
            </a:r>
            <a:r>
              <a:rPr lang="ru-RU" sz="2000" dirty="0" err="1"/>
              <a:t>Baby</a:t>
            </a:r>
            <a:r>
              <a:rPr lang="ru-RU" sz="2000" dirty="0"/>
              <a:t> </a:t>
            </a:r>
            <a:r>
              <a:rPr lang="ru-RU" sz="2000" dirty="0" err="1" smtClean="0"/>
              <a:t>Skills</a:t>
            </a:r>
            <a:r>
              <a:rPr lang="ru-RU" sz="2000" dirty="0"/>
              <a:t> </a:t>
            </a:r>
            <a:r>
              <a:rPr lang="ru-RU" sz="2000" dirty="0" smtClean="0"/>
              <a:t>  -   </a:t>
            </a:r>
            <a:r>
              <a:rPr lang="ru-RU" sz="2000" b="1" dirty="0" smtClean="0"/>
              <a:t>до 15 июня      </a:t>
            </a:r>
            <a:r>
              <a:rPr lang="ru-RU" sz="2000" dirty="0" smtClean="0"/>
              <a:t>20 баллов   итого : 20 баллов</a:t>
            </a:r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143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к реализации Проекта </a:t>
            </a:r>
            <a:r>
              <a:rPr lang="ru-RU" dirty="0" err="1"/>
              <a:t>Baby</a:t>
            </a:r>
            <a:r>
              <a:rPr lang="ru-RU" dirty="0"/>
              <a:t> </a:t>
            </a:r>
            <a:r>
              <a:rPr lang="ru-RU" dirty="0" err="1" smtClean="0"/>
              <a:t>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https://sch1288s.mskobr.ru/files/20180324_Baby%20Skills3.pdf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Основное </a:t>
            </a:r>
            <a:r>
              <a:rPr lang="ru-RU" b="1" dirty="0"/>
              <a:t>требование к организации процесса проектной деятельности: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формирование представления о профессиях и элементарных профессиональных умений;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осведомленность об окружающем мире, как образовательное направление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опора на игровую, продуктивную деятельность и общение</a:t>
            </a:r>
          </a:p>
        </p:txBody>
      </p:sp>
    </p:spTree>
    <p:extLst>
      <p:ext uri="{BB962C8B-B14F-4D97-AF65-F5344CB8AC3E}">
        <p14:creationId xmlns:p14="http://schemas.microsoft.com/office/powerpoint/2010/main" val="421585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Критерии экспертизы инновационных  </a:t>
            </a:r>
            <a:r>
              <a:rPr lang="ru-RU" sz="2000" b="1" dirty="0" smtClean="0"/>
              <a:t>продуктов</a:t>
            </a:r>
            <a:br>
              <a:rPr lang="ru-RU" sz="2000" b="1" dirty="0" smtClean="0"/>
            </a:br>
            <a:r>
              <a:rPr lang="ru-RU" sz="2000" b="1" dirty="0"/>
              <a:t>Краткосрочный  проект  «#Профессии будущего» в условиях семьи и детского сада  с учетом требований проекта </a:t>
            </a:r>
            <a:r>
              <a:rPr lang="ru-RU" sz="2000" b="1" dirty="0" err="1"/>
              <a:t>Baby</a:t>
            </a:r>
            <a:r>
              <a:rPr lang="ru-RU" sz="2000" b="1" dirty="0"/>
              <a:t> </a:t>
            </a:r>
            <a:r>
              <a:rPr lang="ru-RU" sz="2000" b="1" dirty="0" err="1" smtClean="0"/>
              <a:t>Skills</a:t>
            </a:r>
            <a:r>
              <a:rPr lang="ru-RU" sz="2000" b="1" dirty="0" smtClean="0"/>
              <a:t> </a:t>
            </a:r>
            <a:r>
              <a:rPr lang="en-US" sz="2000" b="1" dirty="0"/>
              <a:t>https://sch1288s.mskobr.ru/files/20180324_Baby%20Skills3.pdf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8884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/>
              <a:t>1.Актуальность, проблема,  идея (обозначено проблемное поле, взаимосвязь проблемы с актуальностью,  взаимосвязь идеи с проблемой)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2. </a:t>
            </a:r>
            <a:r>
              <a:rPr lang="ru-RU" sz="2600" dirty="0"/>
              <a:t>Содержание  материала точно отвечает  теме,  </a:t>
            </a:r>
            <a:r>
              <a:rPr lang="ru-RU" sz="2600" dirty="0" smtClean="0"/>
              <a:t>цели проекта  </a:t>
            </a:r>
            <a:r>
              <a:rPr lang="ru-RU" sz="2600" b="1" dirty="0"/>
              <a:t>«#Профессии будущего</a:t>
            </a:r>
            <a:r>
              <a:rPr lang="ru-RU" sz="2600" b="1" dirty="0" smtClean="0"/>
              <a:t>»</a:t>
            </a:r>
          </a:p>
          <a:p>
            <a:pPr marL="0" indent="0">
              <a:buNone/>
            </a:pPr>
            <a:r>
              <a:rPr lang="ru-RU" sz="2600" dirty="0" smtClean="0"/>
              <a:t>3.</a:t>
            </a:r>
            <a:r>
              <a:rPr lang="ru-RU" sz="2600" dirty="0"/>
              <a:t> Задачи проекта  </a:t>
            </a:r>
            <a:r>
              <a:rPr lang="ru-RU" sz="2600" b="1" dirty="0"/>
              <a:t>«#Профессии будущего» </a:t>
            </a:r>
            <a:r>
              <a:rPr lang="ru-RU" sz="2600" dirty="0"/>
              <a:t>соответствуют цели, теме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dirty="0" smtClean="0"/>
              <a:t>4.Содержание  </a:t>
            </a:r>
            <a:r>
              <a:rPr lang="ru-RU" sz="2600" dirty="0"/>
              <a:t>материала  структурировано по этапам, прописаны задачи этапов,  представлен план реализации задач, указаны  </a:t>
            </a:r>
            <a:r>
              <a:rPr lang="ru-RU" sz="2600" dirty="0" smtClean="0"/>
              <a:t>сроки</a:t>
            </a:r>
          </a:p>
          <a:p>
            <a:pPr marL="0" indent="0">
              <a:buNone/>
            </a:pPr>
            <a:r>
              <a:rPr lang="ru-RU" sz="2600" dirty="0" smtClean="0"/>
              <a:t>5. </a:t>
            </a:r>
            <a:r>
              <a:rPr lang="ru-RU" sz="2600" dirty="0"/>
              <a:t>Критерии эффективности реализации </a:t>
            </a:r>
            <a:r>
              <a:rPr lang="ru-RU" sz="2600" dirty="0" smtClean="0"/>
              <a:t>проекта</a:t>
            </a:r>
          </a:p>
          <a:p>
            <a:pPr marL="0" indent="0">
              <a:buNone/>
            </a:pPr>
            <a:r>
              <a:rPr lang="ru-RU" sz="2600" dirty="0" smtClean="0"/>
              <a:t>6. </a:t>
            </a:r>
            <a:r>
              <a:rPr lang="ru-RU" sz="2600" dirty="0"/>
              <a:t>Риски и способы преодоления </a:t>
            </a:r>
            <a:r>
              <a:rPr lang="ru-RU" sz="2600" dirty="0" smtClean="0"/>
              <a:t>рисков</a:t>
            </a:r>
          </a:p>
          <a:p>
            <a:pPr marL="0" indent="0">
              <a:buNone/>
            </a:pPr>
            <a:r>
              <a:rPr lang="ru-RU" sz="2600" dirty="0" smtClean="0"/>
              <a:t>7. </a:t>
            </a:r>
            <a:r>
              <a:rPr lang="ru-RU" sz="2600" dirty="0"/>
              <a:t>Ожидаемые </a:t>
            </a:r>
            <a:r>
              <a:rPr lang="ru-RU" sz="2600" dirty="0" smtClean="0"/>
              <a:t>результаты</a:t>
            </a:r>
          </a:p>
          <a:p>
            <a:pPr marL="0" indent="0">
              <a:buNone/>
            </a:pPr>
            <a:r>
              <a:rPr lang="ru-RU" sz="2600" dirty="0" smtClean="0"/>
              <a:t>8. </a:t>
            </a:r>
            <a:r>
              <a:rPr lang="ru-RU" sz="2600" dirty="0"/>
              <a:t>Обоснованность выбора методических приемов, активных форм и методов взаимодействия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9. </a:t>
            </a:r>
            <a:r>
              <a:rPr lang="ru-RU" sz="2600" dirty="0"/>
              <a:t>Возможность тиражирования </a:t>
            </a:r>
            <a:r>
              <a:rPr lang="ru-RU" sz="2600" dirty="0" smtClean="0"/>
              <a:t>практики</a:t>
            </a:r>
          </a:p>
          <a:p>
            <a:pPr marL="0" indent="0">
              <a:buNone/>
            </a:pPr>
            <a:r>
              <a:rPr lang="ru-RU" sz="2600" dirty="0" smtClean="0"/>
              <a:t>10. Уникальность </a:t>
            </a:r>
            <a:r>
              <a:rPr lang="ru-RU" sz="2600" dirty="0"/>
              <a:t>проекта </a:t>
            </a:r>
            <a:endParaRPr lang="ru-RU" sz="26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268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93372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Критерии экспертизы </a:t>
            </a:r>
            <a:r>
              <a:rPr lang="ru-RU" sz="2700" dirty="0" smtClean="0"/>
              <a:t>презентации  (</a:t>
            </a:r>
            <a:r>
              <a:rPr lang="ru-RU" sz="2700" dirty="0" err="1" smtClean="0"/>
              <a:t>PowerPoint</a:t>
            </a:r>
            <a:r>
              <a:rPr lang="ru-RU" sz="2700" dirty="0" smtClean="0"/>
              <a:t>) дидактических материалов для реализации краткосрочных проектов  </a:t>
            </a:r>
            <a:r>
              <a:rPr lang="ru-RU" sz="2700" b="1" dirty="0" smtClean="0"/>
              <a:t>«#Профессии будущего»</a:t>
            </a:r>
            <a:r>
              <a:rPr lang="ru-RU" sz="2700" dirty="0" smtClean="0"/>
              <a:t> в условиях семьи детского сада  с учетом требований проекта </a:t>
            </a:r>
            <a:r>
              <a:rPr lang="ru-RU" sz="2700" dirty="0" err="1" smtClean="0"/>
              <a:t>Baby</a:t>
            </a:r>
            <a:r>
              <a:rPr lang="ru-RU" sz="2700" dirty="0" smtClean="0"/>
              <a:t> </a:t>
            </a:r>
            <a:r>
              <a:rPr lang="ru-RU" sz="2700" dirty="0" err="1" smtClean="0"/>
              <a:t>Skills</a:t>
            </a:r>
            <a:r>
              <a:rPr lang="ru-RU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1671"/>
            <a:ext cx="8229600" cy="274295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1.Не </a:t>
            </a:r>
            <a:r>
              <a:rPr lang="ru-RU" dirty="0">
                <a:latin typeface="+mj-lt"/>
                <a:cs typeface="Times New Roman" pitchFamily="18" charset="0"/>
              </a:rPr>
              <a:t>более   </a:t>
            </a:r>
            <a:r>
              <a:rPr lang="ru-RU" dirty="0" smtClean="0">
                <a:latin typeface="+mj-lt"/>
                <a:cs typeface="Times New Roman" pitchFamily="18" charset="0"/>
              </a:rPr>
              <a:t>7 слайдов.</a:t>
            </a:r>
            <a:endParaRPr lang="ru-RU" dirty="0">
              <a:latin typeface="+mj-lt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2.Комментарии раскрывают  </a:t>
            </a:r>
            <a:r>
              <a:rPr lang="ru-RU" dirty="0">
                <a:latin typeface="+mj-lt"/>
                <a:cs typeface="Times New Roman" pitchFamily="18" charset="0"/>
              </a:rPr>
              <a:t>содержание </a:t>
            </a:r>
            <a:r>
              <a:rPr lang="ru-RU" dirty="0">
                <a:latin typeface="+mj-lt"/>
              </a:rPr>
              <a:t>дидактических </a:t>
            </a:r>
            <a:r>
              <a:rPr lang="ru-RU" dirty="0" smtClean="0">
                <a:latin typeface="+mj-lt"/>
              </a:rPr>
              <a:t>материалов</a:t>
            </a:r>
            <a:r>
              <a:rPr lang="ru-RU" dirty="0">
                <a:latin typeface="+mj-lt"/>
              </a:rPr>
              <a:t> для реализации </a:t>
            </a:r>
            <a:r>
              <a:rPr lang="ru-RU" dirty="0" smtClean="0">
                <a:latin typeface="+mj-lt"/>
              </a:rPr>
              <a:t>проекта  </a:t>
            </a:r>
            <a:r>
              <a:rPr lang="ru-RU" b="1" dirty="0">
                <a:latin typeface="+mj-lt"/>
              </a:rPr>
              <a:t>«#Профессии будущего»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3.</a:t>
            </a:r>
            <a:r>
              <a:rPr lang="ru-RU" dirty="0" smtClean="0">
                <a:latin typeface="+mj-lt"/>
              </a:rPr>
              <a:t>Дидактические материалы  эстетичны, красочны, с учетом индивидуальных и возрастных особенностей  детей.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72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1.Разработанный модуль (РППС) рабочей программы воспитания </a:t>
            </a:r>
            <a:r>
              <a:rPr lang="ru-RU" dirty="0"/>
              <a:t>ДОО </a:t>
            </a:r>
            <a:r>
              <a:rPr lang="ru-RU" dirty="0" smtClean="0"/>
              <a:t>отправить ответственному </a:t>
            </a:r>
            <a:r>
              <a:rPr lang="ru-RU" b="1" dirty="0"/>
              <a:t>до </a:t>
            </a:r>
            <a:r>
              <a:rPr lang="ru-RU" b="1" dirty="0" smtClean="0"/>
              <a:t>05 </a:t>
            </a:r>
            <a:r>
              <a:rPr lang="ru-RU" b="1" dirty="0"/>
              <a:t>апреля </a:t>
            </a:r>
            <a:r>
              <a:rPr lang="ru-RU" b="1" dirty="0" smtClean="0"/>
              <a:t>2021</a:t>
            </a:r>
          </a:p>
          <a:p>
            <a:pPr marL="0" indent="0" algn="just">
              <a:buNone/>
            </a:pPr>
            <a:r>
              <a:rPr lang="ru-RU" b="1" dirty="0" smtClean="0"/>
              <a:t>2.</a:t>
            </a:r>
            <a:r>
              <a:rPr lang="ru-RU" dirty="0"/>
              <a:t> </a:t>
            </a:r>
            <a:r>
              <a:rPr lang="ru-RU" dirty="0" smtClean="0"/>
              <a:t>Разработанный краткосрочный проект  </a:t>
            </a:r>
            <a:r>
              <a:rPr lang="ru-RU" b="1" dirty="0" smtClean="0"/>
              <a:t>«#Профессии будущего</a:t>
            </a:r>
            <a:r>
              <a:rPr lang="ru-RU" b="1" dirty="0"/>
              <a:t>» </a:t>
            </a:r>
            <a:r>
              <a:rPr lang="ru-RU" dirty="0"/>
              <a:t>в условиях семьи и детского сада </a:t>
            </a:r>
            <a:r>
              <a:rPr lang="ru-RU" b="1" dirty="0"/>
              <a:t> </a:t>
            </a:r>
            <a:r>
              <a:rPr lang="ru-RU" dirty="0"/>
              <a:t>с учетом требований проекта </a:t>
            </a:r>
            <a:r>
              <a:rPr lang="ru-RU" dirty="0" err="1"/>
              <a:t>Baby</a:t>
            </a:r>
            <a:r>
              <a:rPr lang="ru-RU" dirty="0"/>
              <a:t> </a:t>
            </a:r>
            <a:r>
              <a:rPr lang="ru-RU" dirty="0" err="1" smtClean="0"/>
              <a:t>Skills</a:t>
            </a:r>
            <a:r>
              <a:rPr lang="ru-RU" dirty="0"/>
              <a:t> </a:t>
            </a:r>
            <a:r>
              <a:rPr lang="ru-RU" b="1" dirty="0" smtClean="0"/>
              <a:t> прислать </a:t>
            </a:r>
            <a:r>
              <a:rPr lang="ru-RU" dirty="0" smtClean="0"/>
              <a:t>ответственному до </a:t>
            </a:r>
            <a:r>
              <a:rPr lang="ru-RU" b="1" dirty="0" smtClean="0"/>
              <a:t>27 мая 2021 года</a:t>
            </a:r>
            <a:endParaRPr lang="ru-RU" b="1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103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Алгоритм написания проекта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269910"/>
              </p:ext>
            </p:extLst>
          </p:nvPr>
        </p:nvGraphicFramePr>
        <p:xfrm>
          <a:off x="467544" y="627533"/>
          <a:ext cx="8424935" cy="4344058"/>
        </p:xfrm>
        <a:graphic>
          <a:graphicData uri="http://schemas.openxmlformats.org/drawingml/2006/table">
            <a:tbl>
              <a:tblPr firstRow="1" firstCol="1" bandRow="1"/>
              <a:tblGrid>
                <a:gridCol w="8424935"/>
              </a:tblGrid>
              <a:tr h="648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Шаг №1: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Определитесь с идеей, проанализируйте проблему.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Сформулируйте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актуальность, проблемы, идею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Актуальность-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(Насколько широко распространена? Соответствует требованиям времени? Какое количество людей затрагивает? На кого влияет?)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Проблема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(Как выявить проблемное поле?)  Отсутствие…., Неготовность …..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Идея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(Что хотите изменить?)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 №2: Пишем цель проекта.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Конкретный продукт, который мы хотим получить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(Какой результат хотите получить?)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 №3: Пишем задачи проекта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-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(Что нужно выполнить, чтобы  получить желаемый результат?). Развивать…., Освоить…., Формировать……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930" marR="4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87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29600" cy="497210"/>
          </a:xfrm>
        </p:spPr>
        <p:txBody>
          <a:bodyPr>
            <a:normAutofit/>
          </a:bodyPr>
          <a:lstStyle/>
          <a:p>
            <a:r>
              <a:rPr lang="ru-RU" sz="2000" b="1" dirty="0"/>
              <a:t>Алгоритм написания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955417"/>
              </p:ext>
            </p:extLst>
          </p:nvPr>
        </p:nvGraphicFramePr>
        <p:xfrm>
          <a:off x="251520" y="627534"/>
          <a:ext cx="8568952" cy="4327772"/>
        </p:xfrm>
        <a:graphic>
          <a:graphicData uri="http://schemas.openxmlformats.org/drawingml/2006/table">
            <a:tbl>
              <a:tblPr firstRow="1" firstCol="1" bandRow="1"/>
              <a:tblGrid>
                <a:gridCol w="8568952"/>
              </a:tblGrid>
              <a:tr h="26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Шаг №4: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Этапы реализации проекта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Этап, задачи этапа, план реализации задач,  сроки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этап. Организационный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(Вид деятельности, сроки, ответственные)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(Анализ…, Разработка….)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этап. Внедренческий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(Разработка плана  мероприятий,  используемые ресурсы, создание банка…)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этап. Результативный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(Анализ деятельности)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 №5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Критерии эффективности реализации проекта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Наличие…., Комфортность…, Эффективность….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 №6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Риски и способы преодоления рисков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творческого потенциала….., Методические результаты  (создание, разработка, использование, обобщение)….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Шаг 7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мотивация…., отсутствие…..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252" marR="332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3600" y="1163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61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7573"/>
            <a:ext cx="8568952" cy="36724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Информационная форма для заполнения участниками РИП-ИНКО «Успешный дошкольник»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://forms.gle/nc3ZVZSee5BcmxNm7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Ответственные: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Называевский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детский сад № 1» Омской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БДОУ г. Омска «Детский сад присмотра и оздоровления № 30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БДОУ г. Омска «Детский сад № 148»</a:t>
            </a:r>
          </a:p>
        </p:txBody>
      </p:sp>
    </p:spTree>
    <p:extLst>
      <p:ext uri="{BB962C8B-B14F-4D97-AF65-F5344CB8AC3E}">
        <p14:creationId xmlns:p14="http://schemas.microsoft.com/office/powerpoint/2010/main" val="81949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132"/>
            <a:ext cx="8229600" cy="1212497"/>
          </a:xfrm>
        </p:spPr>
        <p:txBody>
          <a:bodyPr>
            <a:noAutofit/>
          </a:bodyPr>
          <a:lstStyle/>
          <a:p>
            <a:r>
              <a:rPr lang="ru-RU" sz="2800" dirty="0"/>
              <a:t>Структура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бренда «Традиции семьи – традиции детского сада» </a:t>
            </a:r>
            <a:r>
              <a:rPr lang="ru-RU" sz="2800" dirty="0" smtClean="0"/>
              <a:t>РИП-</a:t>
            </a:r>
            <a:r>
              <a:rPr lang="ru-RU" sz="2800" dirty="0" err="1" smtClean="0"/>
              <a:t>ИнКО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ru-RU" sz="2800" b="1" dirty="0"/>
              <a:t>«Успешный дошкольник»</a:t>
            </a:r>
            <a:r>
              <a:rPr lang="ru-RU" sz="2800" dirty="0"/>
              <a:t>» включает: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7654"/>
            <a:ext cx="8229600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Стажеры </a:t>
            </a:r>
            <a:r>
              <a:rPr lang="ru-RU" dirty="0"/>
              <a:t>– образовательные организации, вступившие в РИП-</a:t>
            </a:r>
            <a:r>
              <a:rPr lang="ru-RU" dirty="0" err="1"/>
              <a:t>ИнКО</a:t>
            </a:r>
            <a:r>
              <a:rPr lang="ru-RU" dirty="0"/>
              <a:t> в январе </a:t>
            </a:r>
            <a:r>
              <a:rPr lang="ru-RU" dirty="0" smtClean="0"/>
              <a:t>2021 (1 ОО)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Участники</a:t>
            </a:r>
            <a:r>
              <a:rPr lang="ru-RU" dirty="0"/>
              <a:t> – образовательные организации, выполняющие технические </a:t>
            </a:r>
            <a:r>
              <a:rPr lang="ru-RU" dirty="0" smtClean="0"/>
              <a:t>задания  (16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Консультационные </a:t>
            </a:r>
            <a:r>
              <a:rPr lang="ru-RU" b="1" dirty="0"/>
              <a:t>центры</a:t>
            </a:r>
            <a:r>
              <a:rPr lang="ru-RU" dirty="0"/>
              <a:t> - образовательные организации, оказывающие консультационную помощь педагогам и родителям в образовательных </a:t>
            </a:r>
            <a:r>
              <a:rPr lang="ru-RU" dirty="0" smtClean="0"/>
              <a:t>организациях      (16 ОО)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00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Называевский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детский сад № 1» Омской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Большеуковский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детский сад № 1»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Большеуковского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МБДОУ «Детский сад «Малыш»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Исилькульского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«Сибирский» Омского МР Омской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БОУ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г. Омска «Средняя общеобразовательная школа № 17»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021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БДОУ г. Омска «Детский сад присмотра и оздоровления № 30»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БДОУ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Омска «Детский сад № 329 комбинированного вида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МБДОУ "Смирновский детский сад»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Нижнеомского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Седельниковский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детский сад № 2»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Седельниковского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Нижнеомский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детский сад №1"</a:t>
            </a:r>
          </a:p>
        </p:txBody>
      </p:sp>
    </p:spTree>
    <p:extLst>
      <p:ext uri="{BB962C8B-B14F-4D97-AF65-F5344CB8AC3E}">
        <p14:creationId xmlns:p14="http://schemas.microsoft.com/office/powerpoint/2010/main" val="3090317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БДОУ г. Омска «Детский сад № 148»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417646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БДОУ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Омска «Центр развития ребенка – детский сад № 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Шербакульского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МР Омской области "Детский  сад 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Буратино«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Бобринский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детский сад»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Нововаршавского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МР Омской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МБДОУ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Солянский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детский сад № 1" Черлакского МР  Омской области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МДОУ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Цветнопольский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детский сад «Малыш» Азовского ННМР Омской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7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6921500" algn="l"/>
                <a:tab pos="8572500" algn="l"/>
              </a:tabLs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Шаблон плана работы участника\стажера РИП-</a:t>
            </a:r>
            <a:r>
              <a:rPr lang="ru-RU" sz="1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участника\ стажера РИП-</a:t>
            </a:r>
            <a:r>
              <a:rPr lang="ru-RU" sz="1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ИнКО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«__________________», бренд «_______________» на 2021 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Координатор от ИРООО:</a:t>
            </a:r>
            <a:endParaRPr lang="ru-RU" sz="1800" dirty="0"/>
          </a:p>
          <a:p>
            <a:pPr marL="0" indent="0">
              <a:buNone/>
            </a:pPr>
            <a:r>
              <a:rPr lang="ru-RU" sz="1800" b="1" u="sng" dirty="0" smtClean="0"/>
              <a:t>Координаторы </a:t>
            </a:r>
            <a:r>
              <a:rPr lang="ru-RU" sz="1800" b="1" u="sng" dirty="0"/>
              <a:t>ОО (ФИО, должность):</a:t>
            </a:r>
            <a:endParaRPr lang="ru-RU" sz="1800" dirty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96889"/>
              </p:ext>
            </p:extLst>
          </p:nvPr>
        </p:nvGraphicFramePr>
        <p:xfrm>
          <a:off x="457200" y="1923676"/>
          <a:ext cx="8229600" cy="230425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07924"/>
                <a:gridCol w="3522264"/>
                <a:gridCol w="1333597"/>
                <a:gridCol w="1482646"/>
                <a:gridCol w="1483169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Содержание деятельности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Ответственные исполнители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21500" algn="l"/>
                          <a:tab pos="85725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485" marR="56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2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Приложение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плана работы консультационного центра РИП-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 работы консультационного центра РИП-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ИнКО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«__________________», бренд «_______________» на 2021 год*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/>
              <a:t>Координатор от ИРООО: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1.</a:t>
            </a:r>
          </a:p>
          <a:p>
            <a:pPr marL="0" indent="0">
              <a:buNone/>
            </a:pPr>
            <a:r>
              <a:rPr lang="ru-RU" sz="1600" b="1" u="sng" dirty="0"/>
              <a:t>Координаторы ОО (ФИО, должность):</a:t>
            </a:r>
            <a:endParaRPr lang="ru-RU" sz="16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60177"/>
              </p:ext>
            </p:extLst>
          </p:nvPr>
        </p:nvGraphicFramePr>
        <p:xfrm>
          <a:off x="457200" y="2139699"/>
          <a:ext cx="8507288" cy="2664298"/>
        </p:xfrm>
        <a:graphic>
          <a:graphicData uri="http://schemas.openxmlformats.org/drawingml/2006/table">
            <a:tbl>
              <a:tblPr firstRow="1" firstCol="1" bandRow="1"/>
              <a:tblGrid>
                <a:gridCol w="1237572"/>
                <a:gridCol w="1564252"/>
                <a:gridCol w="1868609"/>
                <a:gridCol w="1160258"/>
                <a:gridCol w="1515795"/>
                <a:gridCol w="1160802"/>
              </a:tblGrid>
              <a:tr h="133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Дата\время проведения консультации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Тема консультации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Аннотация консультации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(О чем будет консультация? Краткое описание содержания, представление планируемых результатов)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Категория участников 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Для кого организована консультация?)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Материалы для ознакомления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(размещаются материалы для ознакомления до или после консультации)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Ответственные за проведение, контакт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Консультация посвящена вопросам……</a:t>
                      </a: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(перечислить)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 результате консультации вы: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 будете знать ________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 будете способны __________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83" marR="56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051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Приложение 3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Шаблон проекта </a:t>
            </a:r>
            <a:r>
              <a:rPr lang="ru-RU" sz="2000" b="1" dirty="0" err="1"/>
              <a:t>стажировочных</a:t>
            </a:r>
            <a:r>
              <a:rPr lang="ru-RU" sz="2000" b="1" dirty="0"/>
              <a:t> площадок </a:t>
            </a:r>
            <a:r>
              <a:rPr lang="ru-RU" sz="2000" b="1" dirty="0" smtClean="0"/>
              <a:t>РИП-</a:t>
            </a:r>
            <a:r>
              <a:rPr lang="ru-RU" sz="2000" b="1" dirty="0" err="1" smtClean="0"/>
              <a:t>ИнКО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Проект </a:t>
            </a:r>
            <a:r>
              <a:rPr lang="ru-RU" sz="2000" b="1" dirty="0" err="1"/>
              <a:t>стажировочной</a:t>
            </a:r>
            <a:r>
              <a:rPr lang="ru-RU" sz="2000" b="1" dirty="0"/>
              <a:t> площадки РИП-</a:t>
            </a:r>
            <a:r>
              <a:rPr lang="ru-RU" sz="2000" b="1" dirty="0" err="1"/>
              <a:t>ИнКО</a:t>
            </a:r>
            <a:r>
              <a:rPr lang="ru-RU" sz="2000" b="1" dirty="0"/>
              <a:t> «__________________», бренд «_______________» на 2021 год*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33972"/>
              </p:ext>
            </p:extLst>
          </p:nvPr>
        </p:nvGraphicFramePr>
        <p:xfrm>
          <a:off x="467544" y="1416422"/>
          <a:ext cx="8208911" cy="3263084"/>
        </p:xfrm>
        <a:graphic>
          <a:graphicData uri="http://schemas.openxmlformats.org/drawingml/2006/table">
            <a:tbl>
              <a:tblPr firstRow="1" firstCol="1" bandRow="1"/>
              <a:tblGrid>
                <a:gridCol w="252116"/>
                <a:gridCol w="2677512"/>
                <a:gridCol w="3398153"/>
                <a:gridCol w="1048499"/>
                <a:gridCol w="832631"/>
              </a:tblGrid>
              <a:tr h="2228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/>
                          <a:ea typeface="Calibri"/>
                        </a:rPr>
                        <a:t>I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. Общая информация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Наименование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Вид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3 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Руководитель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Координатор проекта от ИРООО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Состав рабочей группы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Целевая аудитория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  <a:ea typeface="Calibri"/>
                        </a:rPr>
                        <a:t>II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. Описание проекта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Общий замысел, основные идеи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201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Цель реализации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Задачи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0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Перечень предполагаемых результатов реализации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0"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Срок реализации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Наименование этапа реализации проекта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Дата начала 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Дата окончания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7606" marR="27606" marT="45416" marB="454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056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Приложение 4</a:t>
            </a:r>
            <a:br>
              <a:rPr lang="ru-RU" sz="2000" b="1" dirty="0" smtClean="0"/>
            </a:br>
            <a:r>
              <a:rPr lang="ru-RU" sz="2000" b="1" dirty="0" smtClean="0"/>
              <a:t>Шаблон </a:t>
            </a:r>
            <a:r>
              <a:rPr lang="ru-RU" sz="2000" b="1" dirty="0"/>
              <a:t>плана - отчета работы ментора </a:t>
            </a:r>
            <a:r>
              <a:rPr lang="ru-RU" sz="2000" b="1" dirty="0" smtClean="0"/>
              <a:t>РИП-</a:t>
            </a:r>
            <a:r>
              <a:rPr lang="ru-RU" sz="2000" b="1" dirty="0" err="1" smtClean="0"/>
              <a:t>ИнКО</a:t>
            </a:r>
            <a:r>
              <a:rPr lang="ru-RU" sz="1800" b="1" dirty="0" err="1"/>
              <a:t>План</a:t>
            </a:r>
            <a:r>
              <a:rPr lang="ru-RU" sz="1800" b="1" dirty="0"/>
              <a:t>-отчет работы ментора РИП-</a:t>
            </a:r>
            <a:r>
              <a:rPr lang="ru-RU" sz="1800" b="1" dirty="0" err="1"/>
              <a:t>ИнКО</a:t>
            </a:r>
            <a:r>
              <a:rPr lang="ru-RU" sz="1800" b="1" dirty="0"/>
              <a:t> «__________________», бренд «_______________» на 2021 год*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Координатор от ИРООО: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1.</a:t>
            </a:r>
          </a:p>
          <a:p>
            <a:pPr marL="0" indent="0">
              <a:buNone/>
            </a:pPr>
            <a:r>
              <a:rPr lang="ru-RU" sz="1800" b="1" u="sng" dirty="0"/>
              <a:t>Координаторы ОО (ФИО, должность):</a:t>
            </a:r>
            <a:endParaRPr lang="ru-RU" sz="18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84150"/>
              </p:ext>
            </p:extLst>
          </p:nvPr>
        </p:nvGraphicFramePr>
        <p:xfrm>
          <a:off x="251520" y="2427734"/>
          <a:ext cx="8579296" cy="223224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21454"/>
                <a:gridCol w="2642734"/>
                <a:gridCol w="1377831"/>
                <a:gridCol w="1377831"/>
                <a:gridCol w="1227081"/>
                <a:gridCol w="1532365"/>
              </a:tblGrid>
              <a:tr h="99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Объект экспертизы 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(что подвергалось экспертизе? программа, план, дорожная карта и др.)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Наименование ОО, документы которой</a:t>
                      </a: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подвергались экспертизе 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Сроки проведения экспертизы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Ответственные исполнители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Результаты (качественная и количественная оценка)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21500" algn="l"/>
                          <a:tab pos="857250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5952" marR="5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214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00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Бренд «Традиции </a:t>
            </a:r>
            <a:r>
              <a:rPr lang="ru-RU" sz="3200" b="1" dirty="0"/>
              <a:t>семьи – традиции детского сада»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Консультационные центры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Сборник онлайн консультаций (с приложением практического материала) для родителей и педагогов по реализации программы «Знакомство с современными профессиями»  в условиях семьи и детского сада (сценарий 2-х консультаций)</a:t>
            </a:r>
            <a:r>
              <a:rPr lang="ru-RU" b="1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Участники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Краткосрочные проекты  «#Профессии будущего» в условиях семьи и детского сада  с учетом требований проекта </a:t>
            </a:r>
            <a:r>
              <a:rPr lang="ru-RU" dirty="0" err="1" smtClean="0"/>
              <a:t>Baby</a:t>
            </a:r>
            <a:r>
              <a:rPr lang="ru-RU" dirty="0" smtClean="0"/>
              <a:t> </a:t>
            </a:r>
            <a:r>
              <a:rPr lang="ru-RU" dirty="0" err="1" smtClean="0"/>
              <a:t>Skills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29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1008111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Оценка деятельности ОО – участников РИП-</a:t>
            </a:r>
            <a:r>
              <a:rPr lang="ru-RU" sz="3600" b="1" dirty="0" err="1"/>
              <a:t>ИнКО</a:t>
            </a:r>
            <a:r>
              <a:rPr lang="ru-RU" sz="36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31590"/>
            <a:ext cx="8712968" cy="4011910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sz="4500" dirty="0" smtClean="0"/>
              <a:t>. Деятельность </a:t>
            </a:r>
            <a:r>
              <a:rPr lang="ru-RU" sz="4500" dirty="0"/>
              <a:t>участника РИП-</a:t>
            </a:r>
            <a:r>
              <a:rPr lang="ru-RU" sz="4500" dirty="0" err="1"/>
              <a:t>ИнКО</a:t>
            </a:r>
            <a:r>
              <a:rPr lang="ru-RU" sz="4500" dirty="0"/>
              <a:t> ежегодно оценивается по баллам в соответствии с заявленным техническим заданием. </a:t>
            </a:r>
            <a:r>
              <a:rPr lang="en-US" sz="4500" dirty="0"/>
              <a:t>MAX</a:t>
            </a:r>
            <a:r>
              <a:rPr lang="ru-RU" sz="4500" dirty="0"/>
              <a:t> количество баллов -100 б</a:t>
            </a:r>
          </a:p>
          <a:p>
            <a:pPr marL="0" lvl="0" indent="0">
              <a:buNone/>
            </a:pPr>
            <a:r>
              <a:rPr lang="ru-RU" sz="4500" dirty="0" smtClean="0"/>
              <a:t>2.Оценивание </a:t>
            </a:r>
            <a:r>
              <a:rPr lang="ru-RU" sz="4500" dirty="0"/>
              <a:t>осуществляется на основании мониторинга эффективности, для этого каждому участнику необходимо предоставить информацию о деятельности ОО за 2021 г. в срок </a:t>
            </a:r>
            <a:r>
              <a:rPr lang="ru-RU" sz="4500" b="1" dirty="0"/>
              <a:t>с 11 октября до 22 октября 2021 г.</a:t>
            </a:r>
            <a:r>
              <a:rPr lang="ru-RU" sz="4500" dirty="0"/>
              <a:t> на портале РИП-</a:t>
            </a:r>
            <a:r>
              <a:rPr lang="ru-RU" sz="4500" dirty="0" err="1"/>
              <a:t>ИнКО</a:t>
            </a:r>
            <a:r>
              <a:rPr lang="ru-RU" sz="4500" dirty="0"/>
              <a:t>  </a:t>
            </a:r>
            <a:r>
              <a:rPr lang="ru-RU" sz="4500" u="sng" dirty="0">
                <a:hlinkClick r:id="rId2"/>
              </a:rPr>
              <a:t>http://inko.irooo.ru/rip-inko-uspeshnyj-doshkol-nik/43-monitoring-effektivnosti-deyatelnosti-rip-inko</a:t>
            </a:r>
            <a:r>
              <a:rPr lang="ru-RU" sz="4500" dirty="0"/>
              <a:t> </a:t>
            </a:r>
          </a:p>
          <a:p>
            <a:pPr marL="0" lvl="0" indent="0">
              <a:buNone/>
            </a:pPr>
            <a:r>
              <a:rPr lang="ru-RU" sz="4500" dirty="0" smtClean="0"/>
              <a:t>3. Деятельность </a:t>
            </a:r>
            <a:r>
              <a:rPr lang="ru-RU" sz="4500" dirty="0"/>
              <a:t>участников, которые не заполнили мониторинг эффективности оценивается в </a:t>
            </a:r>
            <a:r>
              <a:rPr lang="ru-RU" sz="4500" b="1" dirty="0"/>
              <a:t>0 баллов. </a:t>
            </a:r>
            <a:r>
              <a:rPr lang="ru-RU" sz="4500" dirty="0"/>
              <a:t>Заполненный</a:t>
            </a:r>
            <a:r>
              <a:rPr lang="ru-RU" sz="4500" b="1" dirty="0"/>
              <a:t> </a:t>
            </a:r>
            <a:r>
              <a:rPr lang="ru-RU" sz="4500" dirty="0"/>
              <a:t>мониторинг эффективности является годовым </a:t>
            </a:r>
            <a:r>
              <a:rPr lang="ru-RU" sz="4500" dirty="0" smtClean="0"/>
              <a:t>отчетом </a:t>
            </a:r>
            <a:r>
              <a:rPr lang="ru-RU" sz="4500" dirty="0"/>
              <a:t>о деятельности участника РИП-</a:t>
            </a:r>
            <a:r>
              <a:rPr lang="ru-RU" sz="4500" dirty="0" err="1"/>
              <a:t>ИнКО</a:t>
            </a:r>
            <a:r>
              <a:rPr lang="ru-RU" sz="4500" dirty="0"/>
              <a:t>.</a:t>
            </a:r>
          </a:p>
          <a:p>
            <a:pPr marL="0" lvl="0" indent="0">
              <a:buNone/>
            </a:pPr>
            <a:r>
              <a:rPr lang="ru-RU" sz="4500" dirty="0" smtClean="0"/>
              <a:t>4. По </a:t>
            </a:r>
            <a:r>
              <a:rPr lang="ru-RU" sz="4500" dirty="0"/>
              <a:t>результатам мониторинга на основе полученных баллов, образовательные организации </a:t>
            </a:r>
            <a:r>
              <a:rPr lang="ru-RU" sz="4500" dirty="0" err="1" smtClean="0"/>
              <a:t>рейтингуются</a:t>
            </a:r>
            <a:r>
              <a:rPr lang="ru-RU" sz="4500" dirty="0" smtClean="0"/>
              <a:t>.</a:t>
            </a:r>
          </a:p>
          <a:p>
            <a:pPr marL="0" lvl="0" indent="0">
              <a:buNone/>
            </a:pPr>
            <a:r>
              <a:rPr lang="ru-RU" sz="4500" dirty="0" smtClean="0"/>
              <a:t>5. ОО-участники</a:t>
            </a:r>
            <a:r>
              <a:rPr lang="ru-RU" sz="4500" dirty="0"/>
              <a:t>, которые по результатам мониторинга набрали </a:t>
            </a:r>
            <a:r>
              <a:rPr lang="ru-RU" sz="4500" b="1" dirty="0"/>
              <a:t>менее 10 баллов</a:t>
            </a:r>
            <a:r>
              <a:rPr lang="ru-RU" sz="4500" dirty="0"/>
              <a:t>, не получают сертификат участников РИП-</a:t>
            </a:r>
            <a:r>
              <a:rPr lang="ru-RU" sz="4500" dirty="0" err="1"/>
              <a:t>ИнКО</a:t>
            </a:r>
            <a:r>
              <a:rPr lang="ru-RU" sz="4500" dirty="0"/>
              <a:t> на следующий год и исключаются.</a:t>
            </a:r>
          </a:p>
        </p:txBody>
      </p:sp>
    </p:spTree>
    <p:extLst>
      <p:ext uri="{BB962C8B-B14F-4D97-AF65-F5344CB8AC3E}">
        <p14:creationId xmlns:p14="http://schemas.microsoft.com/office/powerpoint/2010/main" val="51056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/>
              <a:t>Техническое задание для </a:t>
            </a:r>
            <a:r>
              <a:rPr lang="ru-RU" sz="2400" b="1" dirty="0" smtClean="0"/>
              <a:t>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</a:t>
            </a:r>
            <a:r>
              <a:rPr lang="ru-RU" sz="2400" b="1" dirty="0" smtClean="0"/>
              <a:t>площадок/</a:t>
            </a:r>
            <a:r>
              <a:rPr lang="ru-RU" sz="2400" b="1" dirty="0"/>
              <a:t> консультационных </a:t>
            </a:r>
            <a:r>
              <a:rPr lang="ru-RU" sz="2400" b="1" dirty="0" smtClean="0"/>
              <a:t>центров/</a:t>
            </a:r>
            <a:r>
              <a:rPr lang="ru-RU" sz="2400" b="1" dirty="0"/>
              <a:t> менторов </a:t>
            </a:r>
            <a:r>
              <a:rPr lang="ru-RU" sz="2400" b="1" dirty="0" smtClean="0"/>
              <a:t>ОО </a:t>
            </a:r>
            <a:r>
              <a:rPr lang="ru-RU" sz="2400" b="1" dirty="0"/>
              <a:t>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9662"/>
            <a:ext cx="8784976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Принять участие в семинарах в рамках брендов (информационные письма с информацией о семинарах будут разосланы по эл. адресам ОО): </a:t>
            </a:r>
          </a:p>
          <a:p>
            <a:pPr marL="0" indent="0">
              <a:buNone/>
            </a:pPr>
            <a:r>
              <a:rPr lang="ru-RU" dirty="0"/>
              <a:t>- установочный семинар </a:t>
            </a:r>
            <a:r>
              <a:rPr lang="ru-RU" b="1" dirty="0"/>
              <a:t>«Рабочая программа воспитания как ведущий документ реализации ФГОС ДО. Организация работы РИП – </a:t>
            </a:r>
            <a:r>
              <a:rPr lang="ru-RU" b="1" dirty="0" err="1"/>
              <a:t>ИнКО</a:t>
            </a:r>
            <a:r>
              <a:rPr lang="ru-RU" b="1" dirty="0"/>
              <a:t> «Успешный дошкольник в 2021 году»  </a:t>
            </a:r>
            <a:r>
              <a:rPr lang="ru-RU" b="1" dirty="0" smtClean="0"/>
              <a:t>02.03.2021, 17.03.2021  - </a:t>
            </a:r>
            <a:r>
              <a:rPr lang="ru-RU" dirty="0"/>
              <a:t>1 </a:t>
            </a:r>
            <a:r>
              <a:rPr lang="ru-RU" dirty="0" smtClean="0"/>
              <a:t>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бренд-сессия по представлению проекта инновационных продуктов  </a:t>
            </a:r>
            <a:r>
              <a:rPr lang="ru-RU" b="1" dirty="0" smtClean="0"/>
              <a:t>июнь  - </a:t>
            </a:r>
            <a:r>
              <a:rPr lang="ru-RU" dirty="0"/>
              <a:t>5 </a:t>
            </a:r>
            <a:r>
              <a:rPr lang="ru-RU" dirty="0" smtClean="0"/>
              <a:t>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семинар по представлению инновационных продуктов </a:t>
            </a:r>
            <a:r>
              <a:rPr lang="ru-RU" b="1" dirty="0" smtClean="0"/>
              <a:t>ноябрь -</a:t>
            </a:r>
            <a:r>
              <a:rPr lang="ru-RU" dirty="0"/>
              <a:t>7 </a:t>
            </a:r>
            <a:r>
              <a:rPr lang="ru-RU" dirty="0" smtClean="0"/>
              <a:t>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1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/>
              <a:t>Техническое задание для 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площадок/ консультационных центров/ менторов ОО 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Создание/обновление </a:t>
            </a:r>
            <a:r>
              <a:rPr lang="ru-RU" sz="3100" dirty="0"/>
              <a:t>до </a:t>
            </a:r>
            <a:r>
              <a:rPr lang="ru-RU" sz="3100" b="1" dirty="0"/>
              <a:t>19.03.2021 г</a:t>
            </a:r>
            <a:r>
              <a:rPr lang="ru-RU" sz="3100" dirty="0"/>
              <a:t>. вкладки РИП-</a:t>
            </a:r>
            <a:r>
              <a:rPr lang="ru-RU" sz="3100" dirty="0" err="1"/>
              <a:t>ИнКО</a:t>
            </a:r>
            <a:r>
              <a:rPr lang="ru-RU" sz="3100" dirty="0"/>
              <a:t> на сайте своей ОО на текущий год на основе рекомендаций </a:t>
            </a:r>
            <a:r>
              <a:rPr lang="ru-RU" sz="3100" u="sng" dirty="0">
                <a:hlinkClick r:id="rId2"/>
              </a:rPr>
              <a:t>http://inko.irooo.ru/</a:t>
            </a:r>
            <a:r>
              <a:rPr lang="ru-RU" sz="3100" dirty="0"/>
              <a:t> </a:t>
            </a:r>
            <a:r>
              <a:rPr lang="ru-RU" sz="3100" b="1" u="sng" dirty="0">
                <a:hlinkClick r:id="rId3"/>
              </a:rPr>
              <a:t>Рекомендации по структуре вкладки на сайте ОО - участника РИП-</a:t>
            </a:r>
            <a:r>
              <a:rPr lang="ru-RU" sz="3100" b="1" u="sng" dirty="0" err="1">
                <a:hlinkClick r:id="rId3"/>
              </a:rPr>
              <a:t>ИнКО</a:t>
            </a:r>
            <a:r>
              <a:rPr lang="ru-RU" sz="3100" dirty="0"/>
              <a:t>  и регулярное освещение деятельности ОО по выполнению технического задания:</a:t>
            </a:r>
          </a:p>
          <a:p>
            <a:pPr marL="0" indent="0">
              <a:buNone/>
            </a:pPr>
            <a:r>
              <a:rPr lang="ru-RU" sz="3100" dirty="0"/>
              <a:t>- наличие вкладки РИП-</a:t>
            </a:r>
            <a:r>
              <a:rPr lang="ru-RU" sz="3100" dirty="0" err="1"/>
              <a:t>ИнКО</a:t>
            </a:r>
            <a:r>
              <a:rPr lang="ru-RU" sz="3100" dirty="0"/>
              <a:t> на сайте своей </a:t>
            </a:r>
            <a:r>
              <a:rPr lang="ru-RU" sz="3100" dirty="0" smtClean="0"/>
              <a:t>ОО  до 2б</a:t>
            </a:r>
            <a:endParaRPr lang="ru-RU" sz="3100" dirty="0"/>
          </a:p>
          <a:p>
            <a:pPr marL="0" indent="0">
              <a:buNone/>
            </a:pPr>
            <a:r>
              <a:rPr lang="ru-RU" sz="3100" dirty="0"/>
              <a:t>- отражение актуальной информации о деятельности ОО- консультационного центра РИП-</a:t>
            </a:r>
            <a:r>
              <a:rPr lang="ru-RU" sz="3100" dirty="0" err="1"/>
              <a:t>ИнКО</a:t>
            </a:r>
            <a:r>
              <a:rPr lang="ru-RU" sz="3100" dirty="0"/>
              <a:t> на текущий год на вкладке РИП-</a:t>
            </a:r>
            <a:r>
              <a:rPr lang="ru-RU" sz="3100" dirty="0" err="1"/>
              <a:t>ИнКО</a:t>
            </a:r>
            <a:r>
              <a:rPr lang="ru-RU" sz="3100" dirty="0"/>
              <a:t> сайта </a:t>
            </a:r>
            <a:r>
              <a:rPr lang="ru-RU" sz="3100" dirty="0" smtClean="0"/>
              <a:t>ОО                                        до 4б</a:t>
            </a:r>
            <a:endParaRPr lang="ru-RU" sz="3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5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Техническое задание для стажеров/участников/ </a:t>
            </a:r>
            <a:r>
              <a:rPr lang="ru-RU" sz="2400" b="1" dirty="0" err="1"/>
              <a:t>стажировочных</a:t>
            </a:r>
            <a:r>
              <a:rPr lang="ru-RU" sz="2400" b="1" dirty="0"/>
              <a:t> площадок/ консультационных центров/ менторов ОО РИП-</a:t>
            </a:r>
            <a:r>
              <a:rPr lang="ru-RU" sz="2400" b="1" dirty="0" err="1"/>
              <a:t>ИнКО</a:t>
            </a:r>
            <a:r>
              <a:rPr lang="ru-RU" sz="2400" b="1" dirty="0"/>
              <a:t> «Успешный дошкольник»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9623"/>
            <a:ext cx="8363272" cy="3528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на портале РИП-</a:t>
            </a:r>
            <a:r>
              <a:rPr lang="ru-RU" dirty="0" err="1"/>
              <a:t>ИнКО</a:t>
            </a:r>
            <a:r>
              <a:rPr lang="ru-RU" dirty="0"/>
              <a:t>, размещение: </a:t>
            </a:r>
          </a:p>
          <a:p>
            <a:pPr marL="0" indent="0">
              <a:buNone/>
            </a:pPr>
            <a:r>
              <a:rPr lang="ru-RU" dirty="0"/>
              <a:t>- плана деятельности ОО </a:t>
            </a:r>
            <a:r>
              <a:rPr lang="ru-RU" b="1" dirty="0"/>
              <a:t>до 27.03.2021г</a:t>
            </a:r>
            <a:r>
              <a:rPr lang="ru-RU" dirty="0"/>
              <a:t>. (Приложение 2</a:t>
            </a:r>
            <a:r>
              <a:rPr lang="ru-RU" dirty="0" smtClean="0"/>
              <a:t>)    до 2 б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результатов </a:t>
            </a:r>
            <a:r>
              <a:rPr lang="ru-RU" dirty="0"/>
              <a:t>его реализации (новости о проведении мероприятий) в соответствующих разделах</a:t>
            </a:r>
            <a:r>
              <a:rPr lang="ru-RU" dirty="0" smtClean="0"/>
              <a:t>*:                      до 2 б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Инструкция по работе на портале РИП-</a:t>
            </a:r>
            <a:r>
              <a:rPr lang="ru-RU" dirty="0" err="1"/>
              <a:t>ИнКО</a:t>
            </a:r>
            <a:r>
              <a:rPr lang="ru-RU" dirty="0"/>
              <a:t> </a:t>
            </a:r>
            <a:r>
              <a:rPr lang="ru-RU" u="sng" dirty="0">
                <a:hlinkClick r:id="rId2"/>
              </a:rPr>
              <a:t>http://inko.irooo.ru/rip-inko-uspeshnyj-doshkol-nik/1135-instruktsii-po-rabote-na-portale-rip-inko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Деятельность консультационных центров РИП-</a:t>
            </a:r>
            <a:r>
              <a:rPr lang="ru-RU" dirty="0" err="1"/>
              <a:t>ИнКО</a:t>
            </a:r>
            <a:r>
              <a:rPr lang="ru-RU" dirty="0"/>
              <a:t>» </a:t>
            </a:r>
            <a:r>
              <a:rPr lang="ru-RU" u="sng" dirty="0">
                <a:hlinkClick r:id="rId3"/>
              </a:rPr>
              <a:t>http://inko.irooo.ru/rip-inko-uspeshnyj-doshkol-nik/45-deyatelnost-konsultatsionnykh-tsentrov/1412-plan-deyatelnosti-oo-konsultatsionnykh-tsentrov-rip-inko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15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800" b="1" dirty="0"/>
              <a:t>Работа на портале РИП-</a:t>
            </a:r>
            <a:r>
              <a:rPr lang="ru-RU" sz="2800" b="1" dirty="0" err="1"/>
              <a:t>ИнКО</a:t>
            </a:r>
            <a:r>
              <a:rPr lang="ru-RU" sz="2800" b="1" dirty="0"/>
              <a:t>, размещение: </a:t>
            </a:r>
            <a:br>
              <a:rPr lang="ru-RU" sz="2800" b="1" dirty="0"/>
            </a:br>
            <a:r>
              <a:rPr lang="ru-RU" sz="2800" b="1" dirty="0"/>
              <a:t>- плана деятельности ОО до 27.03.2021г.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598" y="1131590"/>
            <a:ext cx="8579296" cy="38164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inko.irooo.ru/rip-inko-uspeshnyj-doshkol-nik/1902-plan-raboty-na-2019-god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9930" t="9662" r="20637" b="42922"/>
          <a:stretch/>
        </p:blipFill>
        <p:spPr bwMode="auto">
          <a:xfrm>
            <a:off x="467544" y="1491630"/>
            <a:ext cx="8136903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671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2231</Words>
  <Application>Microsoft Office PowerPoint</Application>
  <PresentationFormat>Экран (16:9)</PresentationFormat>
  <Paragraphs>311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БЮДЖЕТНОЕ ОБРАЗОВАТЕЛЬНОЕ УЧРЕЖДЕНИЕ ДОПОЛНИТЕЛЬНОГО ПРОФЕССИОНАЛЬНОГО ОБРАЗОВАНИЯ «ИНСТИТУТ РАЗВИТИЯ ОБРАЗОВАНИЯ ОМСКОЙ ОБЛАСТИ  </vt:lpstr>
      <vt:lpstr>Портал РИП-ИнКО </vt:lpstr>
      <vt:lpstr>Структура бренда «Традиции семьи – традиции детского сада» РИП-ИнКО ««Успешный дошкольник»» включает: </vt:lpstr>
      <vt:lpstr>Бренд «Традиции семьи – традиции детского сада»</vt:lpstr>
      <vt:lpstr>Оценка деятельности ОО – участников РИП-ИнКО  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 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</vt:lpstr>
      <vt:lpstr>Работа на портале РИП-ИнКО, размещение:  - плана деятельности ОО до 27.03.2021г.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</vt:lpstr>
      <vt:lpstr>Техническое задание для стажеров/участников/ стажировочных площадок/ консультационных центров/ менторов ОО РИП-ИнКО «Успешный дошкольник»</vt:lpstr>
      <vt:lpstr>Техническое задание для ОО - консультационных центров  БРЕНД «Традиции семьи – традиции детского сада»</vt:lpstr>
      <vt:lpstr>Критерии экспертизы инновационных  продуктов  Онлайн консультации (с приложением практического материала) для родителей и педагогов по реализации программы «Знакомство с современными профессиями»  в условиях семьи и детского сада (сценарий 2-х консультаций) </vt:lpstr>
      <vt:lpstr>Консультационные центры Ответственные: </vt:lpstr>
      <vt:lpstr>МБДОУ «Детский сад № 8 комбинированного вида» Исилькульского МР Омской области </vt:lpstr>
      <vt:lpstr>МДОУ «Таврический детский сад № 1 «Солнышко» Таврического МР Омской области </vt:lpstr>
      <vt:lpstr>МБДОУ «Азовский детский сад комбинированного вида «Сказка» Азовского АННМР Омской области </vt:lpstr>
      <vt:lpstr>ВНИМАНИЕ!!!!</vt:lpstr>
      <vt:lpstr>Техническое задание для ОО - стажера/участника БРЕНД «Традиции семьи – традиции детского сада»</vt:lpstr>
      <vt:lpstr>Требования к реализации Проекта Baby Skills</vt:lpstr>
      <vt:lpstr>Критерии экспертизы инновационных  продуктов Краткосрочный  проект  «#Профессии будущего» в условиях семьи и детского сада  с учетом требований проекта Baby Skills https://sch1288s.mskobr.ru/files/20180324_Baby%20Skills3.pdf </vt:lpstr>
      <vt:lpstr>Критерии экспертизы презентации  (PowerPoint) дидактических материалов для реализации краткосрочных проектов  «#Профессии будущего» в условиях семьи детского сада  с учетом требований проекта Baby Skills  </vt:lpstr>
      <vt:lpstr>ВНИМАНИЕ!!!!</vt:lpstr>
      <vt:lpstr>Алгоритм написания проекта</vt:lpstr>
      <vt:lpstr>Алгоритм написания проекта</vt:lpstr>
      <vt:lpstr>Информационная форма для заполнения участниками РИП-ИНКО «Успешный дошкольник»  https://forms.gle/nc3ZVZSee5BcmxNm7  </vt:lpstr>
      <vt:lpstr>Участники Ответственные:</vt:lpstr>
      <vt:lpstr>МБДОУ «Называевский детский сад № 1» Омской области</vt:lpstr>
      <vt:lpstr>БДОУ г. Омска «Детский сад присмотра и оздоровления № 30»</vt:lpstr>
      <vt:lpstr>БДОУ г. Омска «Детский сад № 148» </vt:lpstr>
      <vt:lpstr>Приложение 1 Шаблон плана работы участника\стажера РИП-ИнКО План работы участника\ стажера РИП-ИнКО «__________________», бренд «_______________» на 2021 </vt:lpstr>
      <vt:lpstr>Приложение 2  Шаблон плана работы консультационного центра РИП-ИнКО*  План работы консультационного центра РИП-ИнКО «__________________», бренд «_______________» на 2021 год* </vt:lpstr>
      <vt:lpstr>   Приложение 3 Шаблон проекта стажировочных площадок РИП-ИнКО Проект стажировочной площадки РИП-ИнКО «__________________», бренд «_______________» на 2021 год* </vt:lpstr>
      <vt:lpstr>   Приложение 4 Шаблон плана - отчета работы ментора РИП-ИнКОПлан-отчет работы ментора РИП-ИнКО «__________________», бренд «_______________» на 2021 год*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2.2. Воспитательные возможности игр с правилами</dc:title>
  <dc:creator>user</dc:creator>
  <cp:lastModifiedBy>user</cp:lastModifiedBy>
  <cp:revision>42</cp:revision>
  <dcterms:created xsi:type="dcterms:W3CDTF">2021-01-21T10:15:16Z</dcterms:created>
  <dcterms:modified xsi:type="dcterms:W3CDTF">2021-03-17T08:02:49Z</dcterms:modified>
</cp:coreProperties>
</file>