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4"/>
    <p:sldMasterId id="2147483661" r:id="rId5"/>
  </p:sldMasterIdLst>
  <p:notesMasterIdLst>
    <p:notesMasterId r:id="rId51"/>
  </p:notesMasterIdLst>
  <p:handoutMasterIdLst>
    <p:handoutMasterId r:id="rId52"/>
  </p:handoutMasterIdLst>
  <p:sldIdLst>
    <p:sldId id="287" r:id="rId6"/>
    <p:sldId id="313" r:id="rId7"/>
    <p:sldId id="332" r:id="rId8"/>
    <p:sldId id="333" r:id="rId9"/>
    <p:sldId id="360" r:id="rId10"/>
    <p:sldId id="345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46" r:id="rId19"/>
    <p:sldId id="325" r:id="rId20"/>
    <p:sldId id="368" r:id="rId21"/>
    <p:sldId id="272" r:id="rId22"/>
    <p:sldId id="310" r:id="rId23"/>
    <p:sldId id="327" r:id="rId24"/>
    <p:sldId id="309" r:id="rId25"/>
    <p:sldId id="322" r:id="rId26"/>
    <p:sldId id="328" r:id="rId27"/>
    <p:sldId id="330" r:id="rId28"/>
    <p:sldId id="331" r:id="rId29"/>
    <p:sldId id="286" r:id="rId30"/>
    <p:sldId id="347" r:id="rId31"/>
    <p:sldId id="488" r:id="rId32"/>
    <p:sldId id="489" r:id="rId33"/>
    <p:sldId id="490" r:id="rId34"/>
    <p:sldId id="491" r:id="rId35"/>
    <p:sldId id="492" r:id="rId36"/>
    <p:sldId id="334" r:id="rId37"/>
    <p:sldId id="336" r:id="rId38"/>
    <p:sldId id="315" r:id="rId39"/>
    <p:sldId id="337" r:id="rId40"/>
    <p:sldId id="339" r:id="rId41"/>
    <p:sldId id="341" r:id="rId42"/>
    <p:sldId id="403" r:id="rId43"/>
    <p:sldId id="340" r:id="rId44"/>
    <p:sldId id="342" r:id="rId45"/>
    <p:sldId id="343" r:id="rId46"/>
    <p:sldId id="344" r:id="rId47"/>
    <p:sldId id="359" r:id="rId48"/>
    <p:sldId id="417" r:id="rId49"/>
    <p:sldId id="517" r:id="rId5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32" autoAdjust="0"/>
    <p:restoredTop sz="94701" autoAdjust="0"/>
  </p:normalViewPr>
  <p:slideViewPr>
    <p:cSldViewPr snapToGrid="0" showGuides="1">
      <p:cViewPr varScale="1">
        <p:scale>
          <a:sx n="83" d="100"/>
          <a:sy n="83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20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6336304E-FDE3-4B4F-A3B7-EBE87F3FA5E2}" type="slidenum">
              <a:rPr lang="ru-RU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42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413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173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32945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9368280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9590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0671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421152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830C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4052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2044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9449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="" xmlns:p14="http://schemas.microsoft.com/office/powerpoint/2010/main" val="261530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41925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8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237727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99547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381750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0496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23933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389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69125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91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5710-71A9-4E58-A895-98DF893442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6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29.jpeg"/></Relationships>
</file>

<file path=ppt/slides/_rels/slide39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7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-194310"/>
            <a:ext cx="11738610" cy="940181"/>
          </a:xfrm>
        </p:spPr>
        <p:txBody>
          <a:bodyPr rtlCol="0"/>
          <a:lstStyle/>
          <a:p>
            <a:r>
              <a:rPr lang="ru-RU" sz="2800" dirty="0" smtClean="0">
                <a:solidFill>
                  <a:srgbClr val="C00000"/>
                </a:solidFill>
              </a:rPr>
              <a:t>БОУ  г.Омска  «Средняя общеобразовательная школа №17»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986" y="1812374"/>
            <a:ext cx="8620219" cy="764460"/>
          </a:xfrm>
        </p:spPr>
        <p:txBody>
          <a:bodyPr rtlCol="0"/>
          <a:lstStyle/>
          <a:p>
            <a:pPr algn="r"/>
            <a:r>
              <a:rPr lang="ru-RU" sz="4600" b="1" dirty="0" smtClean="0"/>
              <a:t>Модульная  рабочая программа воспитания БОУ г.Омска «Средняя общеобразовательная школа№17»: проблемы и  перспективы внедрения</a:t>
            </a:r>
            <a:endParaRPr lang="ru-RU" sz="46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6" r="4846"/>
          <a:stretch>
            <a:fillRect/>
          </a:stretch>
        </p:blipFill>
        <p:spPr>
          <a:xfrm>
            <a:off x="0" y="3377100"/>
            <a:ext cx="4709160" cy="3480900"/>
          </a:xfrm>
        </p:spPr>
      </p:pic>
      <p:sp>
        <p:nvSpPr>
          <p:cNvPr id="9" name="Прямоугольник 8"/>
          <p:cNvSpPr/>
          <p:nvPr/>
        </p:nvSpPr>
        <p:spPr>
          <a:xfrm>
            <a:off x="9160718" y="5916476"/>
            <a:ext cx="2154981" cy="5186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25 марта 2021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023360" y="1062990"/>
            <a:ext cx="659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Педагогический совет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320" y="617265"/>
            <a:ext cx="608647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120" dirty="0">
                <a:solidFill>
                  <a:srgbClr val="1F2F13"/>
                </a:solidFill>
                <a:latin typeface="Garamond"/>
                <a:cs typeface="Garamond"/>
              </a:rPr>
              <a:t>Изменения</a:t>
            </a:r>
            <a:r>
              <a:rPr sz="4200" b="1" i="1" spc="-60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05" dirty="0">
                <a:solidFill>
                  <a:srgbClr val="1F2F13"/>
                </a:solidFill>
                <a:latin typeface="Garamond"/>
                <a:cs typeface="Garamond"/>
              </a:rPr>
              <a:t>в</a:t>
            </a:r>
            <a:r>
              <a:rPr sz="4200" b="1" i="1" spc="-70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14" dirty="0">
                <a:solidFill>
                  <a:srgbClr val="1F2F13"/>
                </a:solidFill>
                <a:latin typeface="Garamond"/>
                <a:cs typeface="Garamond"/>
              </a:rPr>
              <a:t>273-ФЗ</a:t>
            </a:r>
            <a:r>
              <a:rPr sz="4200" b="1" i="1" spc="-40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2500" b="1" i="1" spc="-40" dirty="0">
                <a:solidFill>
                  <a:srgbClr val="1F2F13"/>
                </a:solidFill>
                <a:latin typeface="Garamond"/>
                <a:cs typeface="Garamond"/>
              </a:rPr>
              <a:t>(п.9.ст.2)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3595035"/>
          </a:xfrm>
          <a:prstGeom prst="rect">
            <a:avLst/>
          </a:prstGeom>
        </p:spPr>
        <p:txBody>
          <a:bodyPr vert="horz" wrap="square" lIns="0" tIns="268427" rIns="0" bIns="0" rtlCol="0">
            <a:spAutoFit/>
          </a:bodyPr>
          <a:lstStyle/>
          <a:p>
            <a:pPr marL="198120" marR="38989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C00000"/>
                </a:solidFill>
                <a:latin typeface="Garamond"/>
                <a:cs typeface="Garamond"/>
              </a:rPr>
              <a:t>образовательная</a:t>
            </a:r>
            <a:r>
              <a:rPr sz="2400" b="1" spc="7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Garamond"/>
                <a:cs typeface="Garamond"/>
              </a:rPr>
              <a:t>программа</a:t>
            </a:r>
            <a:r>
              <a:rPr sz="2400" b="1" spc="10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/>
              <a:t>-</a:t>
            </a:r>
            <a:r>
              <a:rPr sz="2400" spc="40" dirty="0"/>
              <a:t> </a:t>
            </a:r>
            <a:r>
              <a:rPr sz="2400" spc="5" dirty="0"/>
              <a:t>комплекс</a:t>
            </a:r>
            <a:r>
              <a:rPr sz="2400" spc="30" dirty="0"/>
              <a:t> </a:t>
            </a:r>
            <a:r>
              <a:rPr sz="2400" spc="5" dirty="0"/>
              <a:t>основных</a:t>
            </a:r>
            <a:r>
              <a:rPr sz="2400" spc="25" dirty="0"/>
              <a:t> </a:t>
            </a:r>
            <a:r>
              <a:rPr sz="2400" spc="5" dirty="0"/>
              <a:t>характеристик</a:t>
            </a:r>
            <a:r>
              <a:rPr sz="2400" spc="60" dirty="0"/>
              <a:t> </a:t>
            </a:r>
            <a:r>
              <a:rPr sz="2400" spc="5" dirty="0"/>
              <a:t>образования </a:t>
            </a:r>
            <a:r>
              <a:rPr sz="2400" spc="10" dirty="0"/>
              <a:t> </a:t>
            </a:r>
            <a:r>
              <a:rPr sz="2400" dirty="0"/>
              <a:t>(объем,</a:t>
            </a:r>
            <a:r>
              <a:rPr sz="2400" spc="55" dirty="0"/>
              <a:t> </a:t>
            </a:r>
            <a:r>
              <a:rPr sz="2400" spc="5" dirty="0"/>
              <a:t>содержание,</a:t>
            </a:r>
            <a:r>
              <a:rPr sz="2400" spc="80" dirty="0"/>
              <a:t> </a:t>
            </a:r>
            <a:r>
              <a:rPr sz="2400" spc="5" dirty="0"/>
              <a:t>планируемые</a:t>
            </a:r>
            <a:r>
              <a:rPr sz="2400" spc="55" dirty="0"/>
              <a:t> </a:t>
            </a:r>
            <a:r>
              <a:rPr sz="2400" spc="5" dirty="0"/>
              <a:t>результаты)</a:t>
            </a:r>
            <a:r>
              <a:rPr sz="2400" spc="90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10" dirty="0"/>
              <a:t>организационно-педагогических </a:t>
            </a:r>
            <a:r>
              <a:rPr sz="2400" spc="-585" dirty="0"/>
              <a:t> </a:t>
            </a:r>
            <a:r>
              <a:rPr sz="2400" spc="5" dirty="0"/>
              <a:t>условий,</a:t>
            </a:r>
            <a:r>
              <a:rPr sz="2400" spc="30" dirty="0"/>
              <a:t> </a:t>
            </a:r>
            <a:r>
              <a:rPr sz="2400" spc="5" dirty="0"/>
              <a:t>который</a:t>
            </a:r>
            <a:r>
              <a:rPr sz="2400" spc="40" dirty="0"/>
              <a:t> </a:t>
            </a:r>
            <a:r>
              <a:rPr sz="2400" spc="5" dirty="0"/>
              <a:t>представлен</a:t>
            </a:r>
            <a:r>
              <a:rPr sz="2400" spc="65" dirty="0"/>
              <a:t> </a:t>
            </a:r>
            <a:r>
              <a:rPr sz="2400" dirty="0"/>
              <a:t>в</a:t>
            </a:r>
            <a:r>
              <a:rPr sz="2400" spc="20" dirty="0"/>
              <a:t> </a:t>
            </a:r>
            <a:r>
              <a:rPr sz="2400" spc="5" dirty="0"/>
              <a:t>виде</a:t>
            </a:r>
            <a:r>
              <a:rPr sz="2400" spc="30" dirty="0"/>
              <a:t> </a:t>
            </a:r>
            <a:r>
              <a:rPr sz="2400" spc="5" dirty="0"/>
              <a:t>учебного</a:t>
            </a:r>
            <a:r>
              <a:rPr sz="2400" spc="45" dirty="0"/>
              <a:t> </a:t>
            </a:r>
            <a:r>
              <a:rPr sz="2400" spc="5" dirty="0"/>
              <a:t>плана,</a:t>
            </a:r>
            <a:r>
              <a:rPr sz="2400" spc="30" dirty="0"/>
              <a:t> </a:t>
            </a:r>
            <a:r>
              <a:rPr sz="2400" spc="5" dirty="0" err="1"/>
              <a:t>календарного</a:t>
            </a:r>
            <a:r>
              <a:rPr sz="2400" spc="45" dirty="0"/>
              <a:t> </a:t>
            </a:r>
            <a:r>
              <a:rPr sz="2400" spc="5" dirty="0" err="1" smtClean="0"/>
              <a:t>учебного</a:t>
            </a:r>
            <a:r>
              <a:rPr lang="ru-RU" sz="2400" spc="5" dirty="0" smtClean="0"/>
              <a:t> </a:t>
            </a:r>
            <a:r>
              <a:rPr sz="2400" spc="5" dirty="0" err="1" smtClean="0"/>
              <a:t>графика</a:t>
            </a:r>
            <a:r>
              <a:rPr sz="2400" spc="5" dirty="0"/>
              <a:t>,</a:t>
            </a:r>
            <a:r>
              <a:rPr sz="2400" spc="35" dirty="0"/>
              <a:t> </a:t>
            </a:r>
            <a:r>
              <a:rPr sz="2400" spc="5" dirty="0"/>
              <a:t>рабочих</a:t>
            </a:r>
            <a:r>
              <a:rPr sz="2400" spc="55" dirty="0"/>
              <a:t> </a:t>
            </a:r>
            <a:r>
              <a:rPr sz="2400" spc="5" dirty="0"/>
              <a:t>программ</a:t>
            </a:r>
            <a:r>
              <a:rPr sz="2400" spc="40" dirty="0"/>
              <a:t> </a:t>
            </a:r>
            <a:r>
              <a:rPr sz="2400" spc="5" dirty="0"/>
              <a:t>учебных</a:t>
            </a:r>
            <a:r>
              <a:rPr sz="2400" spc="50" dirty="0"/>
              <a:t> </a:t>
            </a:r>
            <a:r>
              <a:rPr sz="2400" spc="5" dirty="0"/>
              <a:t>предметов,</a:t>
            </a:r>
            <a:r>
              <a:rPr sz="2400" spc="55" dirty="0"/>
              <a:t> </a:t>
            </a:r>
            <a:r>
              <a:rPr sz="2400" spc="5" dirty="0"/>
              <a:t>курсов,</a:t>
            </a:r>
            <a:r>
              <a:rPr sz="2400" spc="40" dirty="0"/>
              <a:t> </a:t>
            </a:r>
            <a:r>
              <a:rPr sz="2400" spc="10" dirty="0"/>
              <a:t>дисциплин</a:t>
            </a:r>
            <a:r>
              <a:rPr sz="2400" spc="15" dirty="0"/>
              <a:t> </a:t>
            </a:r>
            <a:r>
              <a:rPr sz="2400" spc="5" dirty="0"/>
              <a:t>(модулей),</a:t>
            </a:r>
            <a:r>
              <a:rPr sz="2400" spc="70" dirty="0"/>
              <a:t> </a:t>
            </a:r>
            <a:r>
              <a:rPr sz="2400" spc="5" dirty="0"/>
              <a:t>иных </a:t>
            </a:r>
            <a:r>
              <a:rPr sz="2400" spc="-585" dirty="0"/>
              <a:t> </a:t>
            </a:r>
            <a:r>
              <a:rPr sz="2400" spc="5" dirty="0"/>
              <a:t>компонентов,</a:t>
            </a:r>
            <a:r>
              <a:rPr sz="2400" spc="20" dirty="0"/>
              <a:t> </a:t>
            </a:r>
            <a:r>
              <a:rPr sz="2400" spc="5" dirty="0"/>
              <a:t>оценочных</a:t>
            </a:r>
            <a:r>
              <a:rPr sz="2400" spc="35" dirty="0"/>
              <a:t> </a:t>
            </a:r>
            <a:r>
              <a:rPr sz="2400" dirty="0"/>
              <a:t>и</a:t>
            </a:r>
            <a:r>
              <a:rPr sz="2400" spc="25" dirty="0"/>
              <a:t> </a:t>
            </a:r>
            <a:r>
              <a:rPr sz="2400" spc="5" dirty="0"/>
              <a:t>методических</a:t>
            </a:r>
            <a:r>
              <a:rPr sz="2400" spc="50" dirty="0"/>
              <a:t> </a:t>
            </a:r>
            <a:r>
              <a:rPr sz="2400" spc="5" dirty="0"/>
              <a:t>материалов,</a:t>
            </a:r>
            <a:r>
              <a:rPr sz="2400" spc="50" dirty="0"/>
              <a:t> </a:t>
            </a:r>
            <a:r>
              <a:rPr sz="2400" dirty="0"/>
              <a:t>а</a:t>
            </a:r>
            <a:r>
              <a:rPr sz="2400" spc="30" dirty="0"/>
              <a:t> </a:t>
            </a:r>
            <a:r>
              <a:rPr sz="2400" spc="5" dirty="0"/>
              <a:t>также</a:t>
            </a:r>
            <a:r>
              <a:rPr sz="2400" spc="45" dirty="0"/>
              <a:t> </a:t>
            </a:r>
            <a:r>
              <a:rPr sz="2400" dirty="0"/>
              <a:t>в</a:t>
            </a:r>
            <a:r>
              <a:rPr sz="2400" spc="25" dirty="0"/>
              <a:t> </a:t>
            </a:r>
            <a:r>
              <a:rPr sz="2400" spc="5" dirty="0"/>
              <a:t>предусмотренных </a:t>
            </a:r>
            <a:r>
              <a:rPr sz="2400" spc="10" dirty="0"/>
              <a:t> </a:t>
            </a:r>
            <a:r>
              <a:rPr sz="2400" spc="5" dirty="0"/>
              <a:t>настоящим</a:t>
            </a:r>
            <a:r>
              <a:rPr sz="2400" spc="35" dirty="0"/>
              <a:t> </a:t>
            </a:r>
            <a:r>
              <a:rPr sz="2400" spc="5" dirty="0"/>
              <a:t>Федеральным</a:t>
            </a:r>
            <a:r>
              <a:rPr sz="2400" spc="60" dirty="0"/>
              <a:t> </a:t>
            </a:r>
            <a:r>
              <a:rPr sz="2400" spc="5" dirty="0"/>
              <a:t>законом</a:t>
            </a:r>
            <a:r>
              <a:rPr sz="2400" spc="40" dirty="0"/>
              <a:t> </a:t>
            </a:r>
            <a:r>
              <a:rPr sz="2400" spc="5" dirty="0"/>
              <a:t>случаях</a:t>
            </a:r>
            <a:r>
              <a:rPr sz="2400" spc="130" dirty="0"/>
              <a:t> </a:t>
            </a:r>
            <a:r>
              <a:rPr sz="2400" dirty="0">
                <a:solidFill>
                  <a:srgbClr val="C00000"/>
                </a:solidFill>
              </a:rPr>
              <a:t>в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виде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рабочей</a:t>
            </a:r>
            <a:r>
              <a:rPr sz="2400" spc="70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программы</a:t>
            </a:r>
            <a:r>
              <a:rPr sz="2400" spc="30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воспитания, </a:t>
            </a:r>
            <a:r>
              <a:rPr sz="2400" spc="10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календарного</a:t>
            </a:r>
            <a:r>
              <a:rPr sz="2400" spc="40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плана</a:t>
            </a:r>
            <a:r>
              <a:rPr sz="2400" spc="25" dirty="0">
                <a:solidFill>
                  <a:srgbClr val="C00000"/>
                </a:solidFill>
              </a:rPr>
              <a:t> </a:t>
            </a:r>
            <a:r>
              <a:rPr sz="2400" spc="5" dirty="0">
                <a:solidFill>
                  <a:srgbClr val="C00000"/>
                </a:solidFill>
              </a:rPr>
              <a:t>воспитательной</a:t>
            </a:r>
            <a:r>
              <a:rPr sz="2400" spc="35" dirty="0">
                <a:solidFill>
                  <a:srgbClr val="C00000"/>
                </a:solidFill>
              </a:rPr>
              <a:t> </a:t>
            </a:r>
            <a:r>
              <a:rPr sz="2400" spc="15" dirty="0">
                <a:solidFill>
                  <a:srgbClr val="C00000"/>
                </a:solidFill>
              </a:rPr>
              <a:t>работы</a:t>
            </a:r>
            <a:r>
              <a:rPr sz="2400" spc="15" dirty="0"/>
              <a:t>,</a:t>
            </a:r>
            <a:r>
              <a:rPr sz="2400" spc="55" dirty="0"/>
              <a:t> </a:t>
            </a:r>
            <a:r>
              <a:rPr sz="2400" spc="5" dirty="0"/>
              <a:t>форм</a:t>
            </a:r>
            <a:r>
              <a:rPr sz="2400" spc="35" dirty="0"/>
              <a:t> </a:t>
            </a:r>
            <a:r>
              <a:rPr sz="2400" spc="5" dirty="0"/>
              <a:t>аттестации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291795" y="5861710"/>
            <a:ext cx="1145286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280"/>
              </a:lnSpc>
              <a:spcBef>
                <a:spcPts val="100"/>
              </a:spcBef>
            </a:pP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Федеральный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от</a:t>
            </a:r>
            <a:r>
              <a:rPr sz="20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31 июля</a:t>
            </a:r>
            <a:r>
              <a:rPr sz="20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2020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г. N 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304-ФЗ</a:t>
            </a:r>
            <a:endParaRPr sz="2000">
              <a:latin typeface="Garamond"/>
              <a:cs typeface="Garamond"/>
            </a:endParaRPr>
          </a:p>
          <a:p>
            <a:pPr algn="ctr">
              <a:lnSpc>
                <a:spcPts val="2280"/>
              </a:lnSpc>
            </a:pP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"О внесении</a:t>
            </a:r>
            <a:r>
              <a:rPr sz="2000" i="1" spc="-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изменений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в Федеральный</a:t>
            </a:r>
            <a:r>
              <a:rPr sz="2000" i="1" spc="-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"Об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000" i="1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Российской Федерации"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по вопросам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обучающихся"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60" y="0"/>
            <a:ext cx="1199007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3600" spc="-5" dirty="0">
                <a:solidFill>
                  <a:srgbClr val="1F2F13"/>
                </a:solidFill>
              </a:rPr>
              <a:t>Кто</a:t>
            </a:r>
            <a:r>
              <a:rPr sz="3600" dirty="0">
                <a:solidFill>
                  <a:srgbClr val="1F2F13"/>
                </a:solidFill>
              </a:rPr>
              <a:t> </a:t>
            </a:r>
            <a:r>
              <a:rPr sz="3600" spc="-10" dirty="0">
                <a:solidFill>
                  <a:srgbClr val="1F2F13"/>
                </a:solidFill>
              </a:rPr>
              <a:t>разрабатывает</a:t>
            </a:r>
            <a:r>
              <a:rPr sz="3600" spc="30" dirty="0">
                <a:solidFill>
                  <a:srgbClr val="1F2F13"/>
                </a:solidFill>
              </a:rPr>
              <a:t> </a:t>
            </a:r>
            <a:r>
              <a:rPr sz="3600" spc="-5" dirty="0">
                <a:solidFill>
                  <a:srgbClr val="1F2F13"/>
                </a:solidFill>
              </a:rPr>
              <a:t>рабочую</a:t>
            </a:r>
            <a:r>
              <a:rPr sz="3600" dirty="0">
                <a:solidFill>
                  <a:srgbClr val="1F2F13"/>
                </a:solidFill>
              </a:rPr>
              <a:t> </a:t>
            </a:r>
            <a:r>
              <a:rPr sz="3600" spc="-10" dirty="0">
                <a:solidFill>
                  <a:srgbClr val="1F2F13"/>
                </a:solidFill>
              </a:rPr>
              <a:t>программу</a:t>
            </a:r>
            <a:r>
              <a:rPr sz="3600" spc="25" dirty="0">
                <a:solidFill>
                  <a:srgbClr val="1F2F13"/>
                </a:solidFill>
              </a:rPr>
              <a:t> </a:t>
            </a:r>
            <a:r>
              <a:rPr sz="3600" spc="-10" dirty="0">
                <a:solidFill>
                  <a:srgbClr val="1F2F13"/>
                </a:solidFill>
              </a:rPr>
              <a:t>воспитания </a:t>
            </a:r>
            <a:r>
              <a:rPr sz="3600" spc="-985" dirty="0">
                <a:solidFill>
                  <a:srgbClr val="1F2F13"/>
                </a:solidFill>
              </a:rPr>
              <a:t> </a:t>
            </a:r>
            <a:r>
              <a:rPr sz="3600" i="1" spc="-5" dirty="0">
                <a:solidFill>
                  <a:srgbClr val="1F2F13"/>
                </a:solidFill>
              </a:rPr>
              <a:t>и календарный</a:t>
            </a:r>
            <a:r>
              <a:rPr sz="3600" i="1" spc="30" dirty="0">
                <a:solidFill>
                  <a:srgbClr val="1F2F13"/>
                </a:solidFill>
              </a:rPr>
              <a:t> </a:t>
            </a:r>
            <a:r>
              <a:rPr sz="3600" i="1" spc="-10" dirty="0">
                <a:solidFill>
                  <a:srgbClr val="1F2F13"/>
                </a:solidFill>
              </a:rPr>
              <a:t>план</a:t>
            </a:r>
            <a:r>
              <a:rPr sz="3600" i="1" dirty="0">
                <a:solidFill>
                  <a:srgbClr val="1F2F13"/>
                </a:solidFill>
              </a:rPr>
              <a:t> </a:t>
            </a:r>
            <a:r>
              <a:rPr sz="3600" i="1" spc="-5" dirty="0">
                <a:solidFill>
                  <a:srgbClr val="1F2F13"/>
                </a:solidFill>
              </a:rPr>
              <a:t>воспитательной</a:t>
            </a:r>
            <a:r>
              <a:rPr sz="3600" i="1" spc="45" dirty="0">
                <a:solidFill>
                  <a:srgbClr val="1F2F13"/>
                </a:solidFill>
              </a:rPr>
              <a:t> </a:t>
            </a:r>
            <a:r>
              <a:rPr sz="3600" i="1" spc="-10" dirty="0">
                <a:solidFill>
                  <a:srgbClr val="1F2F13"/>
                </a:solidFill>
              </a:rPr>
              <a:t>работы?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52755" y="6147917"/>
            <a:ext cx="11484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Статья</a:t>
            </a:r>
            <a:r>
              <a:rPr sz="1900" spc="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12.1</a:t>
            </a:r>
            <a:r>
              <a:rPr sz="19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часть</a:t>
            </a:r>
            <a:r>
              <a:rPr sz="19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1</a:t>
            </a:r>
            <a:r>
              <a:rPr sz="19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Федерального</a:t>
            </a:r>
            <a:r>
              <a:rPr sz="1900" spc="4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1900" spc="5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15" dirty="0">
                <a:solidFill>
                  <a:srgbClr val="171717"/>
                </a:solidFill>
                <a:latin typeface="Garamond"/>
                <a:cs typeface="Garamond"/>
              </a:rPr>
              <a:t>№237-ФЗ</a:t>
            </a:r>
            <a:r>
              <a:rPr sz="1900" spc="3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«Общие</a:t>
            </a:r>
            <a:r>
              <a:rPr sz="1900" spc="3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требования</a:t>
            </a:r>
            <a:r>
              <a:rPr sz="1900" spc="4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к</a:t>
            </a:r>
            <a:r>
              <a:rPr sz="19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организации</a:t>
            </a:r>
            <a:r>
              <a:rPr sz="1900" spc="6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1900" spc="4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обучающихся»</a:t>
            </a:r>
            <a:endParaRPr sz="19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06" y="2376931"/>
            <a:ext cx="1123950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Воспитание</a:t>
            </a:r>
            <a:r>
              <a:rPr sz="2800" spc="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</a:t>
            </a:r>
            <a:r>
              <a:rPr sz="28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при</a:t>
            </a:r>
            <a:r>
              <a:rPr sz="2800" spc="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Garamond"/>
                <a:cs typeface="Garamond"/>
              </a:rPr>
              <a:t>освоении</a:t>
            </a:r>
            <a:r>
              <a:rPr sz="28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ими</a:t>
            </a:r>
            <a:r>
              <a:rPr sz="2800" spc="4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u="heavy" spc="-5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основных</a:t>
            </a:r>
            <a:r>
              <a:rPr sz="2800" u="heavy" spc="2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 </a:t>
            </a:r>
            <a:r>
              <a:rPr sz="2800" u="heavy" spc="-1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образовательных</a:t>
            </a:r>
            <a:endParaRPr sz="2800" dirty="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2800" u="heavy" spc="-5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Garamond"/>
                <a:cs typeface="Garamond"/>
              </a:rPr>
              <a:t>программ</a:t>
            </a:r>
            <a:r>
              <a:rPr sz="2800" spc="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8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организациях,</a:t>
            </a:r>
            <a:r>
              <a:rPr sz="28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осуществляющих</a:t>
            </a:r>
            <a:r>
              <a:rPr sz="2800" spc="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образовательную</a:t>
            </a:r>
            <a:r>
              <a:rPr sz="2800" spc="-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деятельность, </a:t>
            </a:r>
            <a:r>
              <a:rPr sz="2800" spc="-68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осуществляется на основе </a:t>
            </a: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включаемых в образовательную программу </a:t>
            </a:r>
            <a:r>
              <a:rPr sz="2800" b="1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171717"/>
                </a:solidFill>
                <a:latin typeface="Garamond"/>
                <a:cs typeface="Garamond"/>
              </a:rPr>
              <a:t>рабочей</a:t>
            </a:r>
            <a:r>
              <a:rPr sz="2800" b="1" spc="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программы</a:t>
            </a:r>
            <a:r>
              <a:rPr sz="2800" b="1" spc="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800" b="1" spc="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и</a:t>
            </a:r>
            <a:r>
              <a:rPr sz="2800" b="1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календарного</a:t>
            </a:r>
            <a:r>
              <a:rPr sz="2800" b="1" spc="3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171717"/>
                </a:solidFill>
                <a:latin typeface="Garamond"/>
                <a:cs typeface="Garamond"/>
              </a:rPr>
              <a:t>плана</a:t>
            </a:r>
            <a:endParaRPr sz="2800" dirty="0">
              <a:latin typeface="Garamond"/>
              <a:cs typeface="Garamond"/>
            </a:endParaRPr>
          </a:p>
          <a:p>
            <a:pPr marL="12700" marR="893444">
              <a:lnSpc>
                <a:spcPct val="100000"/>
              </a:lnSpc>
            </a:pP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воспитательной</a:t>
            </a:r>
            <a:r>
              <a:rPr sz="2800" b="1" spc="4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171717"/>
                </a:solidFill>
                <a:latin typeface="Garamond"/>
                <a:cs typeface="Garamond"/>
              </a:rPr>
              <a:t>работы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,</a:t>
            </a:r>
            <a:r>
              <a:rPr sz="2800" spc="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Garamond"/>
                <a:cs typeface="Garamond"/>
              </a:rPr>
              <a:t>разрабатываемых</a:t>
            </a:r>
            <a:r>
              <a:rPr sz="280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Garamond"/>
                <a:cs typeface="Garamond"/>
              </a:rPr>
              <a:t>и</a:t>
            </a:r>
            <a:r>
              <a:rPr sz="280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Garamond"/>
                <a:cs typeface="Garamond"/>
              </a:rPr>
              <a:t>утверждаемых</a:t>
            </a:r>
            <a:r>
              <a:rPr sz="2800" spc="-1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такими </a:t>
            </a:r>
            <a:r>
              <a:rPr sz="28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Garamond"/>
                <a:cs typeface="Garamond"/>
              </a:rPr>
              <a:t>организациями</a:t>
            </a:r>
            <a:r>
              <a:rPr sz="2800" spc="1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Garamond"/>
                <a:cs typeface="Garamond"/>
              </a:rPr>
              <a:t>самостоятельно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, если</a:t>
            </a:r>
            <a:r>
              <a:rPr sz="2800" spc="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иное</a:t>
            </a:r>
            <a:r>
              <a:rPr sz="28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не</a:t>
            </a:r>
            <a:r>
              <a:rPr sz="2800" spc="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установлено</a:t>
            </a:r>
            <a:r>
              <a:rPr sz="28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настоящим </a:t>
            </a:r>
            <a:r>
              <a:rPr sz="2800" spc="-68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Garamond"/>
                <a:cs typeface="Garamond"/>
              </a:rPr>
              <a:t>Федеральным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законом.</a:t>
            </a:r>
            <a:endParaRPr sz="2800"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320" y="644728"/>
            <a:ext cx="1969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0" spc="-5" dirty="0">
                <a:solidFill>
                  <a:srgbClr val="1F2F13"/>
                </a:solidFill>
                <a:latin typeface="Garamond"/>
                <a:cs typeface="Garamond"/>
              </a:rPr>
              <a:t>Важно!!!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44" y="2673222"/>
            <a:ext cx="1075944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В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разработке рабочих программ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воспитания и календарных планов воспитательной </a:t>
            </a:r>
            <a:r>
              <a:rPr sz="24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работы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имеют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право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принимать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участие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указанные в части 6 статьи 26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Федерального </a:t>
            </a:r>
            <a:r>
              <a:rPr sz="2400" spc="-58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2400" spc="-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«Об</a:t>
            </a:r>
            <a:r>
              <a:rPr sz="24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400" spc="-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4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Российской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Федерации»</a:t>
            </a:r>
            <a:r>
              <a:rPr sz="2400" spc="-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советы</a:t>
            </a:r>
            <a:r>
              <a:rPr sz="24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обучающихся,</a:t>
            </a:r>
            <a:endParaRPr sz="2400">
              <a:latin typeface="Garamond"/>
              <a:cs typeface="Garamond"/>
            </a:endParaRPr>
          </a:p>
          <a:p>
            <a:pPr marL="12700">
              <a:lnSpc>
                <a:spcPts val="2560"/>
              </a:lnSpc>
            </a:pPr>
            <a:r>
              <a:rPr sz="2400" b="1" dirty="0">
                <a:solidFill>
                  <a:srgbClr val="C00000"/>
                </a:solidFill>
                <a:latin typeface="Garamond"/>
                <a:cs typeface="Garamond"/>
              </a:rPr>
              <a:t>советы</a:t>
            </a:r>
            <a:r>
              <a:rPr sz="2400" b="1" spc="-2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Garamond"/>
                <a:cs typeface="Garamond"/>
              </a:rPr>
              <a:t>родителей,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представительные</a:t>
            </a:r>
            <a:r>
              <a:rPr sz="2400" spc="-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органы</a:t>
            </a:r>
            <a:r>
              <a:rPr sz="2400" spc="-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</a:t>
            </a:r>
            <a:r>
              <a:rPr sz="24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(при</a:t>
            </a:r>
            <a:r>
              <a:rPr sz="24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их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наличии)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684" y="6056477"/>
            <a:ext cx="11483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171717"/>
                </a:solidFill>
                <a:latin typeface="Garamond"/>
                <a:cs typeface="Garamond"/>
              </a:rPr>
              <a:t>Статья</a:t>
            </a:r>
            <a:r>
              <a:rPr sz="1900" spc="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12.1</a:t>
            </a:r>
            <a:r>
              <a:rPr sz="19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часть 3</a:t>
            </a:r>
            <a:r>
              <a:rPr sz="190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Федерального</a:t>
            </a:r>
            <a:r>
              <a:rPr sz="1900" spc="3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закона</a:t>
            </a:r>
            <a:r>
              <a:rPr sz="1900" spc="509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№237-ФЗ</a:t>
            </a:r>
            <a:r>
              <a:rPr sz="1900" spc="3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«Общие</a:t>
            </a:r>
            <a:r>
              <a:rPr sz="1900" spc="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требования</a:t>
            </a:r>
            <a:r>
              <a:rPr sz="1900" spc="3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к</a:t>
            </a:r>
            <a:r>
              <a:rPr sz="1900" spc="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организации</a:t>
            </a:r>
            <a:r>
              <a:rPr sz="1900" spc="6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1900" spc="4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обучающихся»</a:t>
            </a:r>
            <a:endParaRPr sz="190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0" y="0"/>
            <a:ext cx="1073277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solidFill>
                  <a:srgbClr val="1F2F13"/>
                </a:solidFill>
              </a:rPr>
              <a:t>Когда</a:t>
            </a:r>
            <a:r>
              <a:rPr sz="4000" spc="-10" dirty="0">
                <a:solidFill>
                  <a:srgbClr val="1F2F13"/>
                </a:solidFill>
              </a:rPr>
              <a:t> Организация</a:t>
            </a:r>
            <a:r>
              <a:rPr sz="4000" spc="35" dirty="0">
                <a:solidFill>
                  <a:srgbClr val="1F2F13"/>
                </a:solidFill>
              </a:rPr>
              <a:t> </a:t>
            </a:r>
            <a:r>
              <a:rPr sz="4000" spc="-5" dirty="0">
                <a:solidFill>
                  <a:srgbClr val="1F2F13"/>
                </a:solidFill>
              </a:rPr>
              <a:t>должна</a:t>
            </a:r>
            <a:r>
              <a:rPr sz="4000" spc="-10" dirty="0">
                <a:solidFill>
                  <a:srgbClr val="1F2F13"/>
                </a:solidFill>
              </a:rPr>
              <a:t> разработать </a:t>
            </a:r>
            <a:r>
              <a:rPr sz="4000" spc="-985" dirty="0">
                <a:solidFill>
                  <a:srgbClr val="1F2F13"/>
                </a:solidFill>
              </a:rPr>
              <a:t> </a:t>
            </a:r>
            <a:r>
              <a:rPr sz="4000" i="1" spc="-5" dirty="0">
                <a:solidFill>
                  <a:srgbClr val="1F2F13"/>
                </a:solidFill>
              </a:rPr>
              <a:t>данные</a:t>
            </a:r>
            <a:r>
              <a:rPr sz="4000" i="1" spc="5" dirty="0">
                <a:solidFill>
                  <a:srgbClr val="1F2F13"/>
                </a:solidFill>
              </a:rPr>
              <a:t> </a:t>
            </a:r>
            <a:r>
              <a:rPr sz="4000" i="1" spc="-5" dirty="0">
                <a:solidFill>
                  <a:srgbClr val="1F2F13"/>
                </a:solidFill>
              </a:rPr>
              <a:t>документы?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15544" y="2193798"/>
            <a:ext cx="113690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275840" algn="l"/>
                <a:tab pos="3352165" algn="l"/>
                <a:tab pos="3940175" algn="l"/>
                <a:tab pos="4533265" algn="l"/>
                <a:tab pos="5588000" algn="l"/>
                <a:tab pos="6518909" algn="l"/>
                <a:tab pos="6984365" algn="l"/>
                <a:tab pos="7517765" algn="l"/>
                <a:tab pos="8851265" algn="l"/>
                <a:tab pos="10276205" algn="l"/>
                <a:tab pos="10686415" algn="l"/>
              </a:tabLst>
            </a:pPr>
            <a:r>
              <a:rPr sz="2800" spc="10" dirty="0">
                <a:latin typeface="Garamond"/>
                <a:cs typeface="Garamond"/>
              </a:rPr>
              <a:t>Ф</a:t>
            </a:r>
            <a:r>
              <a:rPr sz="2800" dirty="0">
                <a:latin typeface="Garamond"/>
                <a:cs typeface="Garamond"/>
              </a:rPr>
              <a:t>еде</a:t>
            </a:r>
            <a:r>
              <a:rPr sz="2800" spc="5" dirty="0">
                <a:latin typeface="Garamond"/>
                <a:cs typeface="Garamond"/>
              </a:rPr>
              <a:t>р</a:t>
            </a:r>
            <a:r>
              <a:rPr sz="2800" spc="10" dirty="0">
                <a:latin typeface="Garamond"/>
                <a:cs typeface="Garamond"/>
              </a:rPr>
              <a:t>а</a:t>
            </a:r>
            <a:r>
              <a:rPr sz="2800" spc="5" dirty="0">
                <a:latin typeface="Garamond"/>
                <a:cs typeface="Garamond"/>
              </a:rPr>
              <a:t>л</a:t>
            </a:r>
            <a:r>
              <a:rPr sz="2800" spc="15" dirty="0">
                <a:latin typeface="Garamond"/>
                <a:cs typeface="Garamond"/>
              </a:rPr>
              <a:t>ь</a:t>
            </a:r>
            <a:r>
              <a:rPr sz="2800" spc="10" dirty="0">
                <a:latin typeface="Garamond"/>
                <a:cs typeface="Garamond"/>
              </a:rPr>
              <a:t>ны</a:t>
            </a:r>
            <a:r>
              <a:rPr sz="2800" spc="-5" dirty="0">
                <a:latin typeface="Garamond"/>
                <a:cs typeface="Garamond"/>
              </a:rPr>
              <a:t>й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з</a:t>
            </a:r>
            <a:r>
              <a:rPr sz="2800" spc="10" dirty="0">
                <a:latin typeface="Garamond"/>
                <a:cs typeface="Garamond"/>
              </a:rPr>
              <a:t>а</a:t>
            </a:r>
            <a:r>
              <a:rPr sz="2800" spc="5" dirty="0">
                <a:latin typeface="Garamond"/>
                <a:cs typeface="Garamond"/>
              </a:rPr>
              <a:t>к</a:t>
            </a:r>
            <a:r>
              <a:rPr sz="2800" spc="15" dirty="0">
                <a:latin typeface="Garamond"/>
                <a:cs typeface="Garamond"/>
              </a:rPr>
              <a:t>о</a:t>
            </a:r>
            <a:r>
              <a:rPr sz="2800" spc="-5" dirty="0">
                <a:latin typeface="Garamond"/>
                <a:cs typeface="Garamond"/>
              </a:rPr>
              <a:t>н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о</a:t>
            </a:r>
            <a:r>
              <a:rPr sz="2800" spc="-5" dirty="0">
                <a:latin typeface="Garamond"/>
                <a:cs typeface="Garamond"/>
              </a:rPr>
              <a:t>т</a:t>
            </a:r>
            <a:r>
              <a:rPr sz="2800" dirty="0">
                <a:latin typeface="Garamond"/>
                <a:cs typeface="Garamond"/>
              </a:rPr>
              <a:t>	3</a:t>
            </a:r>
            <a:r>
              <a:rPr sz="2800" spc="-5" dirty="0">
                <a:latin typeface="Garamond"/>
                <a:cs typeface="Garamond"/>
              </a:rPr>
              <a:t>1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0" dirty="0">
                <a:latin typeface="Garamond"/>
                <a:cs typeface="Garamond"/>
              </a:rPr>
              <a:t>и</a:t>
            </a:r>
            <a:r>
              <a:rPr sz="2800" spc="-5" dirty="0">
                <a:latin typeface="Garamond"/>
                <a:cs typeface="Garamond"/>
              </a:rPr>
              <a:t>ю</a:t>
            </a:r>
            <a:r>
              <a:rPr sz="2800" spc="15" dirty="0">
                <a:latin typeface="Garamond"/>
                <a:cs typeface="Garamond"/>
              </a:rPr>
              <a:t>л</a:t>
            </a:r>
            <a:r>
              <a:rPr sz="2800" spc="-5" dirty="0">
                <a:latin typeface="Garamond"/>
                <a:cs typeface="Garamond"/>
              </a:rPr>
              <a:t>я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0" dirty="0">
                <a:latin typeface="Garamond"/>
                <a:cs typeface="Garamond"/>
              </a:rPr>
              <a:t>2</a:t>
            </a:r>
            <a:r>
              <a:rPr sz="2800" dirty="0">
                <a:latin typeface="Garamond"/>
                <a:cs typeface="Garamond"/>
              </a:rPr>
              <a:t>0</a:t>
            </a:r>
            <a:r>
              <a:rPr sz="2800" spc="10" dirty="0">
                <a:latin typeface="Garamond"/>
                <a:cs typeface="Garamond"/>
              </a:rPr>
              <a:t>2</a:t>
            </a:r>
            <a:r>
              <a:rPr sz="2800" spc="-5" dirty="0">
                <a:latin typeface="Garamond"/>
                <a:cs typeface="Garamond"/>
              </a:rPr>
              <a:t>0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г</a:t>
            </a:r>
            <a:r>
              <a:rPr sz="2800" spc="-5" dirty="0">
                <a:latin typeface="Garamond"/>
                <a:cs typeface="Garamond"/>
              </a:rPr>
              <a:t>.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-5" dirty="0">
                <a:latin typeface="Garamond"/>
                <a:cs typeface="Garamond"/>
              </a:rPr>
              <a:t>N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0" dirty="0">
                <a:latin typeface="Garamond"/>
                <a:cs typeface="Garamond"/>
              </a:rPr>
              <a:t>3</a:t>
            </a:r>
            <a:r>
              <a:rPr sz="2800" dirty="0">
                <a:latin typeface="Garamond"/>
                <a:cs typeface="Garamond"/>
              </a:rPr>
              <a:t>0</a:t>
            </a:r>
            <a:r>
              <a:rPr sz="2800" spc="10" dirty="0">
                <a:latin typeface="Garamond"/>
                <a:cs typeface="Garamond"/>
              </a:rPr>
              <a:t>4</a:t>
            </a:r>
            <a:r>
              <a:rPr sz="2800" spc="20" dirty="0">
                <a:latin typeface="Garamond"/>
                <a:cs typeface="Garamond"/>
              </a:rPr>
              <a:t>-Ф</a:t>
            </a:r>
            <a:r>
              <a:rPr sz="2800" spc="-5" dirty="0">
                <a:latin typeface="Garamond"/>
                <a:cs typeface="Garamond"/>
              </a:rPr>
              <a:t>З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в</a:t>
            </a:r>
            <a:r>
              <a:rPr sz="2800" dirty="0">
                <a:latin typeface="Garamond"/>
                <a:cs typeface="Garamond"/>
              </a:rPr>
              <a:t>с</a:t>
            </a:r>
            <a:r>
              <a:rPr sz="2800" spc="5" dirty="0">
                <a:latin typeface="Garamond"/>
                <a:cs typeface="Garamond"/>
              </a:rPr>
              <a:t>т</a:t>
            </a:r>
            <a:r>
              <a:rPr sz="2800" dirty="0">
                <a:latin typeface="Garamond"/>
                <a:cs typeface="Garamond"/>
              </a:rPr>
              <a:t>у</a:t>
            </a:r>
            <a:r>
              <a:rPr sz="2800" spc="20" dirty="0">
                <a:latin typeface="Garamond"/>
                <a:cs typeface="Garamond"/>
              </a:rPr>
              <a:t>п</a:t>
            </a:r>
            <a:r>
              <a:rPr sz="2800" spc="5" dirty="0">
                <a:latin typeface="Garamond"/>
                <a:cs typeface="Garamond"/>
              </a:rPr>
              <a:t>и</a:t>
            </a:r>
            <a:r>
              <a:rPr sz="2800" spc="-5" dirty="0">
                <a:latin typeface="Garamond"/>
                <a:cs typeface="Garamond"/>
              </a:rPr>
              <a:t>л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-5" dirty="0">
                <a:latin typeface="Garamond"/>
                <a:cs typeface="Garamond"/>
              </a:rPr>
              <a:t>в</a:t>
            </a:r>
            <a:r>
              <a:rPr sz="2800" dirty="0">
                <a:latin typeface="Garamond"/>
                <a:cs typeface="Garamond"/>
              </a:rPr>
              <a:t>	с</a:t>
            </a:r>
            <a:r>
              <a:rPr sz="2800" spc="5" dirty="0">
                <a:latin typeface="Garamond"/>
                <a:cs typeface="Garamond"/>
              </a:rPr>
              <a:t>и</a:t>
            </a:r>
            <a:r>
              <a:rPr sz="2800" spc="15" dirty="0">
                <a:latin typeface="Garamond"/>
                <a:cs typeface="Garamond"/>
              </a:rPr>
              <a:t>л</a:t>
            </a:r>
            <a:r>
              <a:rPr sz="2800" spc="-5" dirty="0">
                <a:latin typeface="Garamond"/>
                <a:cs typeface="Garamond"/>
              </a:rPr>
              <a:t>у  с</a:t>
            </a:r>
            <a:r>
              <a:rPr sz="2800" spc="25" dirty="0">
                <a:latin typeface="Garamond"/>
                <a:cs typeface="Garamond"/>
              </a:rPr>
              <a:t> </a:t>
            </a:r>
            <a:r>
              <a:rPr sz="2800" spc="-5" dirty="0">
                <a:latin typeface="Garamond"/>
                <a:cs typeface="Garamond"/>
              </a:rPr>
              <a:t>1</a:t>
            </a:r>
            <a:r>
              <a:rPr sz="2800" spc="25" dirty="0">
                <a:latin typeface="Garamond"/>
                <a:cs typeface="Garamond"/>
              </a:rPr>
              <a:t> </a:t>
            </a:r>
            <a:r>
              <a:rPr sz="2800" spc="5" dirty="0">
                <a:latin typeface="Garamond"/>
                <a:cs typeface="Garamond"/>
              </a:rPr>
              <a:t>сентября</a:t>
            </a:r>
            <a:r>
              <a:rPr sz="2800" spc="5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2020</a:t>
            </a:r>
            <a:r>
              <a:rPr sz="2800" spc="55" dirty="0">
                <a:latin typeface="Garamond"/>
                <a:cs typeface="Garamond"/>
              </a:rPr>
              <a:t> </a:t>
            </a:r>
            <a:r>
              <a:rPr sz="2800" spc="5" dirty="0">
                <a:latin typeface="Garamond"/>
                <a:cs typeface="Garamond"/>
              </a:rPr>
              <a:t>года.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544" y="3164839"/>
            <a:ext cx="8354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1790" algn="l"/>
                <a:tab pos="4822825" algn="l"/>
                <a:tab pos="6480810" algn="l"/>
              </a:tabLst>
            </a:pPr>
            <a:r>
              <a:rPr sz="2800" spc="5" dirty="0">
                <a:latin typeface="Garamond"/>
                <a:cs typeface="Garamond"/>
              </a:rPr>
              <a:t>Образовательные	программы	подлежат	приведению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544" y="3164839"/>
            <a:ext cx="113715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8599170">
              <a:lnSpc>
                <a:spcPts val="3020"/>
              </a:lnSpc>
              <a:spcBef>
                <a:spcPts val="480"/>
              </a:spcBef>
              <a:tabLst>
                <a:tab pos="2771140" algn="l"/>
                <a:tab pos="4548505" algn="l"/>
                <a:tab pos="5403850" algn="l"/>
                <a:tab pos="7493634" algn="l"/>
                <a:tab pos="8524875" algn="l"/>
                <a:tab pos="9032875" algn="l"/>
                <a:tab pos="10735310" algn="l"/>
                <a:tab pos="11209020" algn="l"/>
              </a:tabLst>
            </a:pPr>
            <a:r>
              <a:rPr sz="2800" spc="-5" dirty="0">
                <a:latin typeface="Garamond"/>
                <a:cs typeface="Garamond"/>
              </a:rPr>
              <a:t>в	</a:t>
            </a:r>
            <a:r>
              <a:rPr sz="2800" dirty="0">
                <a:latin typeface="Garamond"/>
                <a:cs typeface="Garamond"/>
              </a:rPr>
              <a:t>с</a:t>
            </a:r>
            <a:r>
              <a:rPr sz="2800" spc="5" dirty="0">
                <a:latin typeface="Garamond"/>
                <a:cs typeface="Garamond"/>
              </a:rPr>
              <a:t>оо</a:t>
            </a:r>
            <a:r>
              <a:rPr sz="2800" spc="10" dirty="0">
                <a:latin typeface="Garamond"/>
                <a:cs typeface="Garamond"/>
              </a:rPr>
              <a:t>т</a:t>
            </a:r>
            <a:r>
              <a:rPr sz="2800" spc="5" dirty="0">
                <a:latin typeface="Garamond"/>
                <a:cs typeface="Garamond"/>
              </a:rPr>
              <a:t>в</a:t>
            </a:r>
            <a:r>
              <a:rPr sz="2800" dirty="0">
                <a:latin typeface="Garamond"/>
                <a:cs typeface="Garamond"/>
              </a:rPr>
              <a:t>е</a:t>
            </a:r>
            <a:r>
              <a:rPr sz="2800" spc="10" dirty="0">
                <a:latin typeface="Garamond"/>
                <a:cs typeface="Garamond"/>
              </a:rPr>
              <a:t>т</a:t>
            </a:r>
            <a:r>
              <a:rPr sz="2800" spc="15" dirty="0">
                <a:latin typeface="Garamond"/>
                <a:cs typeface="Garamond"/>
              </a:rPr>
              <a:t>с</a:t>
            </a:r>
            <a:r>
              <a:rPr sz="2800" spc="10" dirty="0">
                <a:latin typeface="Garamond"/>
                <a:cs typeface="Garamond"/>
              </a:rPr>
              <a:t>т</a:t>
            </a:r>
            <a:r>
              <a:rPr sz="2800" spc="5" dirty="0">
                <a:latin typeface="Garamond"/>
                <a:cs typeface="Garamond"/>
              </a:rPr>
              <a:t>в</a:t>
            </a:r>
            <a:r>
              <a:rPr sz="2800" spc="10" dirty="0">
                <a:latin typeface="Garamond"/>
                <a:cs typeface="Garamond"/>
              </a:rPr>
              <a:t>и</a:t>
            </a:r>
            <a:r>
              <a:rPr sz="2800" spc="-5" dirty="0">
                <a:latin typeface="Garamond"/>
                <a:cs typeface="Garamond"/>
              </a:rPr>
              <a:t>е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-5" dirty="0">
                <a:latin typeface="Garamond"/>
                <a:cs typeface="Garamond"/>
              </a:rPr>
              <a:t>с  </a:t>
            </a:r>
            <a:r>
              <a:rPr sz="2800" spc="10" dirty="0">
                <a:latin typeface="Garamond"/>
                <a:cs typeface="Garamond"/>
              </a:rPr>
              <a:t>п</a:t>
            </a:r>
            <a:r>
              <a:rPr sz="2800" spc="5" dirty="0">
                <a:latin typeface="Garamond"/>
                <a:cs typeface="Garamond"/>
              </a:rPr>
              <a:t>оло</a:t>
            </a:r>
            <a:r>
              <a:rPr sz="2800" dirty="0">
                <a:latin typeface="Garamond"/>
                <a:cs typeface="Garamond"/>
              </a:rPr>
              <a:t>ж</a:t>
            </a:r>
            <a:r>
              <a:rPr sz="2800" spc="15" dirty="0">
                <a:latin typeface="Garamond"/>
                <a:cs typeface="Garamond"/>
              </a:rPr>
              <a:t>е</a:t>
            </a:r>
            <a:r>
              <a:rPr sz="2800" spc="10" dirty="0">
                <a:latin typeface="Garamond"/>
                <a:cs typeface="Garamond"/>
              </a:rPr>
              <a:t>н</a:t>
            </a:r>
            <a:r>
              <a:rPr sz="2800" spc="25" dirty="0">
                <a:latin typeface="Garamond"/>
                <a:cs typeface="Garamond"/>
              </a:rPr>
              <a:t>и</a:t>
            </a:r>
            <a:r>
              <a:rPr sz="2800" spc="5" dirty="0">
                <a:latin typeface="Garamond"/>
                <a:cs typeface="Garamond"/>
              </a:rPr>
              <a:t>ям</a:t>
            </a:r>
            <a:r>
              <a:rPr sz="2800" spc="-5" dirty="0">
                <a:latin typeface="Garamond"/>
                <a:cs typeface="Garamond"/>
              </a:rPr>
              <a:t>и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0" dirty="0">
                <a:latin typeface="Garamond"/>
                <a:cs typeface="Garamond"/>
              </a:rPr>
              <a:t>2</a:t>
            </a:r>
            <a:r>
              <a:rPr sz="2800" dirty="0">
                <a:latin typeface="Garamond"/>
                <a:cs typeface="Garamond"/>
              </a:rPr>
              <a:t>7</a:t>
            </a:r>
            <a:r>
              <a:rPr sz="2800" spc="10" dirty="0">
                <a:latin typeface="Garamond"/>
                <a:cs typeface="Garamond"/>
              </a:rPr>
              <a:t>3</a:t>
            </a:r>
            <a:r>
              <a:rPr sz="2800" spc="20" dirty="0">
                <a:latin typeface="Garamond"/>
                <a:cs typeface="Garamond"/>
              </a:rPr>
              <a:t>-Ф</a:t>
            </a:r>
            <a:r>
              <a:rPr sz="2800" spc="-5" dirty="0">
                <a:latin typeface="Garamond"/>
                <a:cs typeface="Garamond"/>
              </a:rPr>
              <a:t>З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-5" dirty="0">
                <a:latin typeface="Garamond"/>
                <a:cs typeface="Garamond"/>
              </a:rPr>
              <a:t>в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р</a:t>
            </a:r>
            <a:r>
              <a:rPr sz="2800" dirty="0">
                <a:latin typeface="Garamond"/>
                <a:cs typeface="Garamond"/>
              </a:rPr>
              <a:t>ед</a:t>
            </a:r>
            <a:r>
              <a:rPr sz="2800" spc="5" dirty="0">
                <a:latin typeface="Garamond"/>
                <a:cs typeface="Garamond"/>
              </a:rPr>
              <a:t>а</a:t>
            </a:r>
            <a:r>
              <a:rPr sz="2800" dirty="0">
                <a:latin typeface="Garamond"/>
                <a:cs typeface="Garamond"/>
              </a:rPr>
              <a:t>к</a:t>
            </a:r>
            <a:r>
              <a:rPr sz="2800" spc="20" dirty="0">
                <a:latin typeface="Garamond"/>
                <a:cs typeface="Garamond"/>
              </a:rPr>
              <a:t>ц</a:t>
            </a:r>
            <a:r>
              <a:rPr sz="2800" spc="5" dirty="0">
                <a:latin typeface="Garamond"/>
                <a:cs typeface="Garamond"/>
              </a:rPr>
              <a:t>и</a:t>
            </a:r>
            <a:r>
              <a:rPr sz="2800" spc="-5" dirty="0">
                <a:latin typeface="Garamond"/>
                <a:cs typeface="Garamond"/>
              </a:rPr>
              <a:t>и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5" dirty="0">
                <a:latin typeface="Garamond"/>
                <a:cs typeface="Garamond"/>
              </a:rPr>
              <a:t>о</a:t>
            </a:r>
            <a:r>
              <a:rPr sz="2800" spc="-5" dirty="0">
                <a:latin typeface="Garamond"/>
                <a:cs typeface="Garamond"/>
              </a:rPr>
              <a:t>т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5" dirty="0">
                <a:latin typeface="Garamond"/>
                <a:cs typeface="Garamond"/>
              </a:rPr>
              <a:t>3</a:t>
            </a:r>
            <a:r>
              <a:rPr sz="2800" dirty="0">
                <a:latin typeface="Garamond"/>
                <a:cs typeface="Garamond"/>
              </a:rPr>
              <a:t>1</a:t>
            </a:r>
            <a:r>
              <a:rPr sz="2800" spc="15" dirty="0">
                <a:latin typeface="Garamond"/>
                <a:cs typeface="Garamond"/>
              </a:rPr>
              <a:t>.</a:t>
            </a:r>
            <a:r>
              <a:rPr sz="2800" spc="5" dirty="0">
                <a:latin typeface="Garamond"/>
                <a:cs typeface="Garamond"/>
              </a:rPr>
              <a:t>0</a:t>
            </a:r>
            <a:r>
              <a:rPr sz="2800" spc="15" dirty="0">
                <a:latin typeface="Garamond"/>
                <a:cs typeface="Garamond"/>
              </a:rPr>
              <a:t>7.</a:t>
            </a:r>
            <a:r>
              <a:rPr sz="2800" dirty="0">
                <a:latin typeface="Garamond"/>
                <a:cs typeface="Garamond"/>
              </a:rPr>
              <a:t>2</a:t>
            </a:r>
            <a:r>
              <a:rPr sz="2800" spc="10" dirty="0">
                <a:latin typeface="Garamond"/>
                <a:cs typeface="Garamond"/>
              </a:rPr>
              <a:t>0</a:t>
            </a:r>
            <a:r>
              <a:rPr sz="2800" dirty="0">
                <a:latin typeface="Garamond"/>
                <a:cs typeface="Garamond"/>
              </a:rPr>
              <a:t>2</a:t>
            </a:r>
            <a:r>
              <a:rPr sz="2800" spc="-5" dirty="0">
                <a:latin typeface="Garamond"/>
                <a:cs typeface="Garamond"/>
              </a:rPr>
              <a:t>0</a:t>
            </a:r>
            <a:r>
              <a:rPr sz="2800" dirty="0">
                <a:latin typeface="Garamond"/>
                <a:cs typeface="Garamond"/>
              </a:rPr>
              <a:t>	</a:t>
            </a:r>
            <a:r>
              <a:rPr sz="2800" spc="15" dirty="0">
                <a:latin typeface="Garamond"/>
                <a:cs typeface="Garamond"/>
              </a:rPr>
              <a:t>г</a:t>
            </a:r>
            <a:r>
              <a:rPr sz="2800" spc="5" dirty="0">
                <a:latin typeface="Garamond"/>
                <a:cs typeface="Garamond"/>
              </a:rPr>
              <a:t>о</a:t>
            </a:r>
            <a:r>
              <a:rPr sz="2800" dirty="0">
                <a:latin typeface="Garamond"/>
                <a:cs typeface="Garamond"/>
              </a:rPr>
              <a:t>д</a:t>
            </a:r>
            <a:r>
              <a:rPr sz="2800" spc="-5" dirty="0">
                <a:latin typeface="Garamond"/>
                <a:cs typeface="Garamond"/>
              </a:rPr>
              <a:t>а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44" y="3932631"/>
            <a:ext cx="10881995" cy="2361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не</a:t>
            </a:r>
            <a:r>
              <a:rPr sz="2800" b="1" spc="3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позднее</a:t>
            </a:r>
            <a:r>
              <a:rPr sz="2800" b="1" spc="9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aramond"/>
                <a:cs typeface="Garamond"/>
              </a:rPr>
              <a:t>1</a:t>
            </a:r>
            <a:r>
              <a:rPr sz="2800" b="1" spc="3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сентября</a:t>
            </a:r>
            <a:r>
              <a:rPr sz="2800" b="1" spc="10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2021</a:t>
            </a:r>
            <a:r>
              <a:rPr sz="2800" b="1" spc="5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aramond"/>
                <a:cs typeface="Garamond"/>
              </a:rPr>
              <a:t>года</a:t>
            </a:r>
            <a:r>
              <a:rPr sz="2800" dirty="0">
                <a:latin typeface="Garamond"/>
                <a:cs typeface="Garamond"/>
              </a:rPr>
              <a:t>.</a:t>
            </a:r>
          </a:p>
          <a:p>
            <a:pPr>
              <a:lnSpc>
                <a:spcPct val="100000"/>
              </a:lnSpc>
            </a:pPr>
            <a:endParaRPr sz="3100" dirty="0">
              <a:latin typeface="Garamond"/>
              <a:cs typeface="Garamond"/>
            </a:endParaRPr>
          </a:p>
          <a:p>
            <a:pPr marL="12700" marR="5080" algn="just">
              <a:lnSpc>
                <a:spcPts val="3030"/>
              </a:lnSpc>
              <a:spcBef>
                <a:spcPts val="2185"/>
              </a:spcBef>
            </a:pPr>
            <a:r>
              <a:rPr sz="2800" spc="10" dirty="0">
                <a:solidFill>
                  <a:srgbClr val="C00000"/>
                </a:solidFill>
                <a:latin typeface="Garamond"/>
                <a:cs typeface="Garamond"/>
              </a:rPr>
              <a:t>Организации</a:t>
            </a:r>
            <a:r>
              <a:rPr sz="2800" spc="10" dirty="0">
                <a:latin typeface="Garamond"/>
                <a:cs typeface="Garamond"/>
              </a:rPr>
              <a:t>, </a:t>
            </a:r>
            <a:r>
              <a:rPr sz="2800" dirty="0">
                <a:latin typeface="Garamond"/>
                <a:cs typeface="Garamond"/>
              </a:rPr>
              <a:t>осуществляющие </a:t>
            </a:r>
            <a:r>
              <a:rPr sz="2800" spc="5" dirty="0">
                <a:latin typeface="Garamond"/>
                <a:cs typeface="Garamond"/>
              </a:rPr>
              <a:t>образовательную </a:t>
            </a:r>
            <a:r>
              <a:rPr sz="2800" dirty="0">
                <a:latin typeface="Garamond"/>
                <a:cs typeface="Garamond"/>
              </a:rPr>
              <a:t>деятельность, </a:t>
            </a:r>
            <a:r>
              <a:rPr sz="2800" spc="5" dirty="0">
                <a:solidFill>
                  <a:srgbClr val="C00000"/>
                </a:solidFill>
                <a:latin typeface="Garamond"/>
                <a:cs typeface="Garamond"/>
              </a:rPr>
              <a:t>обязаны </a:t>
            </a:r>
            <a:r>
              <a:rPr sz="2800" spc="10" dirty="0">
                <a:solidFill>
                  <a:srgbClr val="C00000"/>
                </a:solidFill>
                <a:latin typeface="Garamond"/>
                <a:cs typeface="Garamond"/>
              </a:rPr>
              <a:t> проинформировать </a:t>
            </a:r>
            <a:r>
              <a:rPr sz="2800" spc="5" dirty="0">
                <a:solidFill>
                  <a:srgbClr val="C00000"/>
                </a:solidFill>
                <a:latin typeface="Garamond"/>
                <a:cs typeface="Garamond"/>
              </a:rPr>
              <a:t>родителей </a:t>
            </a:r>
            <a:r>
              <a:rPr sz="2800" spc="5" dirty="0">
                <a:latin typeface="Garamond"/>
                <a:cs typeface="Garamond"/>
              </a:rPr>
              <a:t>(законных представителей) обучающихся </a:t>
            </a:r>
            <a:r>
              <a:rPr sz="2800" spc="-685" dirty="0"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C00000"/>
                </a:solidFill>
                <a:latin typeface="Garamond"/>
                <a:cs typeface="Garamond"/>
              </a:rPr>
              <a:t>об</a:t>
            </a:r>
            <a:r>
              <a:rPr sz="2800" spc="2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C00000"/>
                </a:solidFill>
                <a:latin typeface="Garamond"/>
                <a:cs typeface="Garamond"/>
              </a:rPr>
              <a:t>изменениях,</a:t>
            </a:r>
            <a:r>
              <a:rPr sz="2800" spc="8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171717"/>
                </a:solidFill>
                <a:latin typeface="Garamond"/>
                <a:cs typeface="Garamond"/>
              </a:rPr>
              <a:t>внесенных</a:t>
            </a:r>
            <a:r>
              <a:rPr sz="2800" spc="7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800" spc="3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171717"/>
                </a:solidFill>
                <a:latin typeface="Garamond"/>
                <a:cs typeface="Garamond"/>
              </a:rPr>
              <a:t>ООП</a:t>
            </a:r>
            <a:r>
              <a:rPr sz="2800" spc="3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lang="ru-RU" sz="2800" spc="15" dirty="0" smtClean="0">
                <a:solidFill>
                  <a:srgbClr val="171717"/>
                </a:solidFill>
                <a:latin typeface="Garamond"/>
                <a:cs typeface="Garamond"/>
              </a:rPr>
              <a:t>ОУ</a:t>
            </a:r>
            <a:r>
              <a:rPr sz="2800" spc="15" dirty="0" smtClean="0">
                <a:solidFill>
                  <a:srgbClr val="171717"/>
                </a:solidFill>
                <a:latin typeface="Garamond"/>
                <a:cs typeface="Garamond"/>
              </a:rPr>
              <a:t>.</a:t>
            </a:r>
            <a:endParaRPr sz="2800"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Вступительное слово директора</a:t>
            </a: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Выступление заместителя директора </a:t>
            </a:r>
            <a:r>
              <a:rPr lang="ru-RU" dirty="0" err="1" smtClean="0">
                <a:solidFill>
                  <a:schemeClr val="bg1"/>
                </a:solidFill>
              </a:rPr>
              <a:t>Науменко</a:t>
            </a:r>
            <a:r>
              <a:rPr lang="ru-RU" dirty="0" smtClean="0">
                <a:solidFill>
                  <a:schemeClr val="bg1"/>
                </a:solidFill>
              </a:rPr>
              <a:t> Т.В.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94435" y="250668"/>
            <a:ext cx="1975485" cy="143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234E-6 2.13691E-6 C 0.02044 -0.00809 -0.00417 0.00093 0.01953 -0.00509 C 0.02239 -0.00578 0.02538 -0.00902 0.02825 -0.01041 C 0.03606 -0.01434 0.04452 -0.01596 0.05259 -0.01734 C 0.05871 -0.01989 0.0647 -0.02128 0.07107 -0.02243 C 0.08084 -0.02613 0.09047 -0.02891 0.10036 -0.03099 C 0.11299 -0.037 0.12822 -0.02821 0.14124 -0.02775 C 0.173 -0.02683 0.20489 -0.02659 0.23666 -0.0259 C 0.24967 -0.0185 0.28118 -0.02151 0.29315 -0.02081 C 0.2951 -0.0185 0.29771 -0.01734 0.29901 -0.01388 C 0.30161 -0.00694 0.29992 -0.00971 0.30383 -0.00509 C 0.30448 -0.00347 0.30526 -0.00185 0.30578 2.13691E-6 C 0.30656 0.00324 0.30773 0.01041 0.30773 0.01041 C 0.30708 0.02475 0.30669 0.03955 0.30487 0.05365 C 0.30396 0.07216 0.30239 0.08765 0.29992 0.10546 C 0.29849 0.11563 0.2994 0.12373 0.2951 0.13159 C 0.29029 0.15703 0.28573 0.1834 0.27948 0.20768 C 0.27571 0.22225 0.27896 0.21346 0.27662 0.22664 C 0.27584 0.23127 0.27363 0.24052 0.27363 0.24052 C 0.27232 0.25786 0.27324 0.24861 0.27076 0.26827 C 0.27011 0.27359 0.26777 0.28377 0.26777 0.28377 C 0.26842 0.37257 0.26868 0.40449 0.27167 0.47919 C 0.27245 0.49908 0.27311 0.51226 0.27857 0.52937 C 0.28079 0.55111 0.27753 0.52475 0.28248 0.54672 C 0.2843 0.55458 0.28248 0.55412 0.2843 0.56059 C 0.2886 0.57609 0.29849 0.60638 0.30864 0.61078 C 0.31802 0.61494 0.31385 0.61332 0.3214 0.61587 C 0.35915 0.61448 0.37308 0.61725 0.40419 0.58996 C 0.412 0.58326 0.41174 0.58626 0.41968 0.57609 C 0.42658 0.5673 0.43062 0.55296 0.43726 0.54325 C 0.44038 0.53215 0.44559 0.52452 0.44897 0.51388 C 0.45457 0.49653 0.45144 0.49954 0.45678 0.48104 C 0.45834 0.47549 0.46095 0.47086 0.46251 0.46531 C 0.46759 0.44704 0.46863 0.42692 0.47331 0.40842 C 0.47839 0.36818 0.47683 0.38784 0.47813 0.34945 C 0.47852 0.30574 0.47852 0.2618 0.47917 0.21809 C 0.47956 0.1901 0.48998 0.16536 0.4957 0.14015 C 0.49935 0.12419 0.5039 0.09829 0.51419 0.09343 C 0.51679 0.08996 0.51887 0.08488 0.522 0.08303 C 0.52447 0.08164 0.52642 0.08071 0.52877 0.07794 C 0.5315 0.07447 0.54009 0.06198 0.54335 0.05712 C 0.54478 0.05504 0.54673 0.05504 0.54829 0.05365 C 0.55597 0.04741 0.56352 0.04047 0.5716 0.03631 C 0.58409 0.04024 0.59412 0.02937 0.6057 0.02428 C 0.61325 0.01596 0.6182 0.01365 0.62718 0.01226 C 0.63434 0.01503 0.64124 0.01966 0.64853 0.02082 C 0.67456 0.02452 0.65387 0.01133 0.66701 0.02082 C 0.67678 0.01596 0.67574 0.02012 0.6855 0.02243 C 0.6881 0.02475 0.69057 0.02729 0.69331 0.02937 C 0.69461 0.0303 0.69617 0.0296 0.69721 0.03122 C 0.70737 0.04649 0.69188 0.03492 0.70607 0.04325 C 0.70711 0.05805 0.70789 0.06036 0.71375 0.071 C 0.71544 0.08164 0.71596 0.08996 0.7196 0.09875 C 0.73002 0.1531 0.71895 0.21392 0.72455 0.26989 C 0.72416 0.31267 0.73197 0.3728 0.7196 0.41698 C 0.71934 0.4216 0.71934 0.42646 0.71869 0.43085 C 0.71791 0.4364 0.71492 0.44242 0.71375 0.4482 C 0.71349 0.45328 0.71349 0.4586 0.71283 0.46369 C 0.71244 0.4667 0.71114 0.46924 0.71088 0.47225 C 0.70893 0.49168 0.71036 0.50925 0.70607 0.52775 C 0.70502 0.53862 0.70411 0.5518 0.70698 0.56221 C 0.70802 0.56591 0.70867 0.57123 0.71088 0.57262 C 0.71557 0.57563 0.7196 0.57956 0.72455 0.58141 C 0.7446 0.59644 0.76751 0.60638 0.78873 0.61587 C 0.80318 0.62234 0.81658 0.63367 0.83064 0.64177 C 0.84665 0.65102 0.86384 0.64963 0.88037 0.65056 C 0.88206 0.65056 0.9271 0.64986 0.94168 0.64709 C 0.95092 0.64547 0.96069 0.63899 0.96993 0.63668 C 0.97813 0.62674 0.97162 0.63321 0.99232 0.63321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610" y="43053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Организация воспитательной работы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99" y="1451610"/>
            <a:ext cx="7266276" cy="4748184"/>
          </a:xfrm>
        </p:spPr>
        <p:txBody>
          <a:bodyPr>
            <a:normAutofit fontScale="92500" lnSpcReduction="10000"/>
          </a:bodyPr>
          <a:lstStyle/>
          <a:p>
            <a:pPr marL="285750" indent="-285750" algn="just"/>
            <a:r>
              <a:rPr lang="ru-RU" sz="2200" dirty="0" smtClean="0"/>
              <a:t>1 сентября 2020 года по указу президента внесены изменения закон «Об образовании в РФ» по вопросам воспитания обучающихся»</a:t>
            </a:r>
          </a:p>
          <a:p>
            <a:pPr marL="285750" indent="-285750" algn="just"/>
            <a:r>
              <a:rPr lang="ru-RU" sz="2200" dirty="0" smtClean="0"/>
              <a:t>изложено в новой редакции понятие </a:t>
            </a:r>
            <a:r>
              <a:rPr lang="ru-RU" sz="2200" b="1" dirty="0" smtClean="0"/>
              <a:t>«воспитание» </a:t>
            </a:r>
            <a:r>
              <a:rPr lang="ru-RU" sz="2200" dirty="0" smtClean="0"/>
              <a:t>как «деятельность, направленная на развитие личности, создание условий для самоопределения и социализации обучающихся на основе </a:t>
            </a:r>
            <a:r>
              <a:rPr lang="ru-RU" sz="2200" dirty="0" err="1" smtClean="0"/>
              <a:t>социокультурных</a:t>
            </a:r>
            <a:r>
              <a:rPr lang="ru-RU" sz="2200" dirty="0" smtClean="0"/>
              <a:t>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sz="2200" u="sng" dirty="0" smtClean="0"/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</a:t>
            </a:r>
            <a:r>
              <a:rPr lang="ru-RU" sz="2200" dirty="0" smtClean="0"/>
              <a:t>многонационального народа Российской Федерации, природе и окружающей среде»</a:t>
            </a:r>
            <a:endParaRPr lang="ru-RU" sz="2800" dirty="0"/>
          </a:p>
        </p:txBody>
      </p:sp>
      <p:pic>
        <p:nvPicPr>
          <p:cNvPr id="6" name="Picture 3" descr="C:\Users\User\Desktop\Все\Фото 20-21\Месячник\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830" y="3509010"/>
            <a:ext cx="4259580" cy="3194686"/>
          </a:xfrm>
          <a:prstGeom prst="rect">
            <a:avLst/>
          </a:prstGeom>
          <a:noFill/>
        </p:spPr>
      </p:pic>
      <p:pic>
        <p:nvPicPr>
          <p:cNvPr id="7" name="Picture 2" descr="C:\Users\User\Desktop\Все\Фото 20-21\первоклассники\0-02-05-a6d1176a3683a763148898b16e144c05ce9866a3a56d2d1abf233b12a879aa44_bfe2f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620" y="948690"/>
            <a:ext cx="4288790" cy="2412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24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Базовые национальные ценности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300" y="1450074"/>
            <a:ext cx="5773572" cy="4572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патриотизм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социальная солидарность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гражданственность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семья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труд и творчество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наука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традиционные российские религии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искусство и литература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природа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</a:rPr>
              <a:t>человечество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3721455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Программа воспитания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623059"/>
            <a:ext cx="6103620" cy="489613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Специалистами Института </a:t>
            </a:r>
            <a:r>
              <a:rPr lang="ru-RU" sz="2400" dirty="0"/>
              <a:t>стратегии развития </a:t>
            </a:r>
            <a:r>
              <a:rPr lang="ru-RU" sz="2400" dirty="0" smtClean="0"/>
              <a:t>образования (Москва)  предложена </a:t>
            </a:r>
            <a:r>
              <a:rPr lang="ru-RU" sz="2400" dirty="0"/>
              <a:t>Примерная программа воспитания и методические рекомендации для школ по разработке </a:t>
            </a:r>
            <a:r>
              <a:rPr lang="ru-RU" sz="2400" dirty="0" smtClean="0"/>
              <a:t>новых рабочих </a:t>
            </a:r>
            <a:r>
              <a:rPr lang="ru-RU" sz="2400" dirty="0"/>
              <a:t>программ </a:t>
            </a:r>
            <a:r>
              <a:rPr lang="ru-RU" sz="2400" dirty="0" smtClean="0"/>
              <a:t>воспитания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Каждая школа до 1 сентября 2021 года должна разработать свою рабочую программу </a:t>
            </a:r>
            <a:r>
              <a:rPr lang="ru-RU" sz="2400" dirty="0" smtClean="0"/>
              <a:t>воспитания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 нашей школе  приступили к разработке Программы воспитания</a:t>
            </a:r>
            <a:endParaRPr lang="ru-RU" sz="2400" dirty="0"/>
          </a:p>
        </p:txBody>
      </p:sp>
      <p:pic>
        <p:nvPicPr>
          <p:cNvPr id="7" name="Picture 2" descr="C:\Users\User\Desktop\Все\Фото 20-21\Проекты 1 класс\0-02-0a-f3098048caa4bad9e2d0a3d4bf7cbb698c96813388bd2022e0db6262e8afaf0e_60691c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1703070"/>
            <a:ext cx="5242560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892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470" y="33909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Цель внедрения программы воспитания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 разработать новый нечитаемый документ, 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перестроить воспитательную деятельность образовательной организации на основе системного подхода и традиционных ценностей</a:t>
            </a:r>
            <a:endParaRPr lang="ru-RU" dirty="0"/>
          </a:p>
        </p:txBody>
      </p:sp>
      <p:pic>
        <p:nvPicPr>
          <p:cNvPr id="4" name="Picture 2" descr="C:\Users\User\Desktop\Все\Фото 20-21\17 шк репортаж 2 9-2\17 шк репортаж 9-2\IMG_8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9920">
            <a:off x="102123" y="3296724"/>
            <a:ext cx="4654748" cy="3103165"/>
          </a:xfrm>
          <a:prstGeom prst="rect">
            <a:avLst/>
          </a:prstGeom>
          <a:noFill/>
        </p:spPr>
      </p:pic>
      <p:pic>
        <p:nvPicPr>
          <p:cNvPr id="5" name="Picture 2" descr="https://www.nastroy.net/pic/images/201911/293875-1574026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381">
            <a:off x="8653311" y="3170613"/>
            <a:ext cx="3701711" cy="2461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се\Фото 20-21\Проекты 1 класс\0-02-0a-11c6371890b59d378fce836d2999379bf9bc8683d77b9e1c97be5fc1b4e59311_7a069c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4830" y="3083352"/>
            <a:ext cx="4514704" cy="3386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Методические рекомендации по разработке программы воспитания</a:t>
            </a:r>
            <a:endParaRPr lang="ru-RU" b="1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Излагать материал кратко и понятно;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Описывать конкретную школу;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Цели и задачи должны соответствовать содержанию воспитательной деятельности; 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Включить все необходимые инвариантные модули на всех уровнях;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Выбрать несколько вариативных модулей;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Мероприятия в календаре должны соответствовать направлениям, формам и содержанию деятельности школы в рабочей программе воспитания;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Учесть возрастные особенности на разных уровнях;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Описывать процесс самоанализа, а не результат.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Цель педагогического совета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Разработка Программы воспитания БОУ г. Омска «Средняя общеобразовательная школа №17» 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И ПОДХОДЫ К РЕАЛИЗАЦИИ ПРОГРАММЫ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Поддержка разнообразия детства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Сохранение ценности и уникальности детства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Позитивная социализация ребенка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Сотрудничество и содействие детей и взрослых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Партнерство и сотрудничество с семьей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Сетевое взаимодействие с социальными партнерами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Развивающее вариативное воспитание и образование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Инвариантность целей Программы</a:t>
            </a:r>
          </a:p>
          <a:p>
            <a:endParaRPr lang="ru-RU" dirty="0"/>
          </a:p>
        </p:txBody>
      </p:sp>
      <p:pic>
        <p:nvPicPr>
          <p:cNvPr id="1026" name="Picture 2" descr="C:\Users\User\Desktop\0-02-05-7a97d3aec135029773cf9447f7fe981d9bebc1488971fab28fe3199070d59dd2_9f03fb3e.jpg"/>
          <p:cNvPicPr>
            <a:picLocks noChangeAspect="1" noChangeArrowheads="1"/>
          </p:cNvPicPr>
          <p:nvPr/>
        </p:nvPicPr>
        <p:blipFill>
          <a:blip r:embed="rId2" cstate="print"/>
          <a:srcRect r="40185"/>
          <a:stretch>
            <a:fillRect/>
          </a:stretch>
        </p:blipFill>
        <p:spPr bwMode="auto">
          <a:xfrm>
            <a:off x="8003969" y="1606805"/>
            <a:ext cx="3871356" cy="4854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Центр программы воспитания - личностное развитие обучающихся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black">
          <a:xfrm>
            <a:off x="1103445" y="1587511"/>
            <a:ext cx="10657184" cy="32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1400" b="1" dirty="0" smtClean="0"/>
              <a:t> Рабочие программы воспитания должны содержать 4 разд</a:t>
            </a:r>
            <a:r>
              <a:rPr lang="ru-RU" sz="1400" b="1" dirty="0" smtClean="0">
                <a:latin typeface="Arial" charset="0"/>
              </a:rPr>
              <a:t>ела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1608667" y="1924769"/>
            <a:ext cx="9414933" cy="4195762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2817285" y="5698256"/>
            <a:ext cx="70485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gray">
          <a:xfrm>
            <a:off x="8466667" y="2285132"/>
            <a:ext cx="2080684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gray">
          <a:xfrm>
            <a:off x="6314017" y="2285132"/>
            <a:ext cx="208068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4165601" y="2285132"/>
            <a:ext cx="2080684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>
            <a:off x="2012951" y="2285132"/>
            <a:ext cx="2080683" cy="2652713"/>
          </a:xfrm>
          <a:prstGeom prst="roundRect">
            <a:avLst>
              <a:gd name="adj" fmla="val 9523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gray">
          <a:xfrm>
            <a:off x="3302001" y="5820494"/>
            <a:ext cx="6237817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600" b="1" dirty="0" smtClean="0">
                <a:solidFill>
                  <a:srgbClr val="080808"/>
                </a:solidFill>
                <a:latin typeface="Arial" charset="0"/>
              </a:rPr>
              <a:t> ПВ должна быть короткой и ясной , без общих рассуждений о воспитании. </a:t>
            </a:r>
            <a:endParaRPr lang="en-US" sz="16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gray">
          <a:xfrm>
            <a:off x="2389718" y="2286720"/>
            <a:ext cx="1308100" cy="623887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gray">
          <a:xfrm>
            <a:off x="2336800" y="23597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80808"/>
                </a:solidFill>
                <a:latin typeface="Arial" charset="0"/>
              </a:rPr>
              <a:t> 1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4514851" y="2288306"/>
            <a:ext cx="1308100" cy="1214438"/>
          </a:xfrm>
          <a:prstGeom prst="downArrow">
            <a:avLst>
              <a:gd name="adj1" fmla="val 77269"/>
              <a:gd name="adj2" fmla="val 2883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6669618" y="2288306"/>
            <a:ext cx="1308100" cy="1582738"/>
          </a:xfrm>
          <a:prstGeom prst="downArrow">
            <a:avLst>
              <a:gd name="adj1" fmla="val 77269"/>
              <a:gd name="adj2" fmla="val 3758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gray">
          <a:xfrm>
            <a:off x="8832851" y="2288307"/>
            <a:ext cx="1308100" cy="1787525"/>
          </a:xfrm>
          <a:prstGeom prst="downArrow">
            <a:avLst>
              <a:gd name="adj1" fmla="val 77269"/>
              <a:gd name="adj2" fmla="val 36229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gray">
          <a:xfrm>
            <a:off x="4491567" y="23216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80808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gray">
          <a:xfrm>
            <a:off x="6629400" y="2321644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gray">
          <a:xfrm>
            <a:off x="8792633" y="2313706"/>
            <a:ext cx="14562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80808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latin typeface="Arial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019301" y="4664794"/>
            <a:ext cx="2072217" cy="704850"/>
            <a:chOff x="657" y="2893"/>
            <a:chExt cx="1032" cy="590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178301" y="4664794"/>
            <a:ext cx="2072217" cy="704850"/>
            <a:chOff x="657" y="2893"/>
            <a:chExt cx="1032" cy="590"/>
          </a:xfrm>
        </p:grpSpPr>
        <p:sp>
          <p:nvSpPr>
            <p:cNvPr id="25" name="AutoShape 3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6335184" y="4664794"/>
            <a:ext cx="2072216" cy="704850"/>
            <a:chOff x="657" y="2893"/>
            <a:chExt cx="1032" cy="590"/>
          </a:xfrm>
        </p:grpSpPr>
        <p:sp>
          <p:nvSpPr>
            <p:cNvPr id="28" name="AutoShape 3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8489951" y="4664794"/>
            <a:ext cx="2072216" cy="704850"/>
            <a:chOff x="657" y="2893"/>
            <a:chExt cx="1032" cy="590"/>
          </a:xfrm>
        </p:grpSpPr>
        <p:sp>
          <p:nvSpPr>
            <p:cNvPr id="31" name="AutoShape 41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 Box 43"/>
          <p:cNvSpPr txBox="1">
            <a:spLocks noChangeArrowheads="1"/>
          </p:cNvSpPr>
          <p:nvPr/>
        </p:nvSpPr>
        <p:spPr bwMode="gray">
          <a:xfrm>
            <a:off x="1896534" y="4635500"/>
            <a:ext cx="21145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Особенности воспитательного процесса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gray">
          <a:xfrm>
            <a:off x="4250267" y="4635502"/>
            <a:ext cx="1913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 Цели и задачи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gray">
          <a:xfrm>
            <a:off x="6400801" y="4673601"/>
            <a:ext cx="1758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 Виды, формы, содержание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gray">
          <a:xfrm>
            <a:off x="8449735" y="4673602"/>
            <a:ext cx="2008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8F8F8"/>
                </a:solidFill>
                <a:latin typeface="Arial" charset="0"/>
              </a:rPr>
              <a:t>Направления самоанализа </a:t>
            </a:r>
            <a:endParaRPr lang="en-US" sz="1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gray">
          <a:xfrm>
            <a:off x="2042585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gray">
          <a:xfrm>
            <a:off x="4199468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gray">
          <a:xfrm>
            <a:off x="6362700" y="4677494"/>
            <a:ext cx="48471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gray">
          <a:xfrm>
            <a:off x="8494185" y="4677494"/>
            <a:ext cx="4868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8F8F8"/>
                </a:solidFill>
                <a:latin typeface="Arial" charset="0"/>
              </a:rPr>
              <a:t> </a:t>
            </a:r>
            <a:endParaRPr lang="en-US" sz="1400" b="1" dirty="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2023533" y="4471120"/>
            <a:ext cx="2067984" cy="153987"/>
            <a:chOff x="764" y="2737"/>
            <a:chExt cx="1032" cy="102"/>
          </a:xfrm>
        </p:grpSpPr>
        <p:sp>
          <p:nvSpPr>
            <p:cNvPr id="42" name="AutoShape 5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5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54"/>
          <p:cNvGrpSpPr>
            <a:grpSpLocks/>
          </p:cNvGrpSpPr>
          <p:nvPr/>
        </p:nvGrpSpPr>
        <p:grpSpPr bwMode="auto">
          <a:xfrm>
            <a:off x="2023533" y="4285381"/>
            <a:ext cx="2067984" cy="152400"/>
            <a:chOff x="764" y="2737"/>
            <a:chExt cx="1032" cy="102"/>
          </a:xfrm>
        </p:grpSpPr>
        <p:sp>
          <p:nvSpPr>
            <p:cNvPr id="45" name="AutoShape 5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5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Group 57"/>
          <p:cNvGrpSpPr>
            <a:grpSpLocks/>
          </p:cNvGrpSpPr>
          <p:nvPr/>
        </p:nvGrpSpPr>
        <p:grpSpPr bwMode="auto">
          <a:xfrm>
            <a:off x="2023533" y="4098056"/>
            <a:ext cx="2067984" cy="153988"/>
            <a:chOff x="764" y="2737"/>
            <a:chExt cx="1032" cy="102"/>
          </a:xfrm>
        </p:grpSpPr>
        <p:sp>
          <p:nvSpPr>
            <p:cNvPr id="48" name="AutoShape 5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023533" y="3910731"/>
            <a:ext cx="2067984" cy="153988"/>
            <a:chOff x="764" y="2737"/>
            <a:chExt cx="1032" cy="102"/>
          </a:xfrm>
        </p:grpSpPr>
        <p:sp>
          <p:nvSpPr>
            <p:cNvPr id="51" name="AutoShape 6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6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63"/>
          <p:cNvGrpSpPr>
            <a:grpSpLocks/>
          </p:cNvGrpSpPr>
          <p:nvPr/>
        </p:nvGrpSpPr>
        <p:grpSpPr bwMode="auto">
          <a:xfrm>
            <a:off x="2023533" y="3728170"/>
            <a:ext cx="2067984" cy="153987"/>
            <a:chOff x="764" y="2737"/>
            <a:chExt cx="1032" cy="102"/>
          </a:xfrm>
        </p:grpSpPr>
        <p:sp>
          <p:nvSpPr>
            <p:cNvPr id="54" name="AutoShape 6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6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Group 66"/>
          <p:cNvGrpSpPr>
            <a:grpSpLocks/>
          </p:cNvGrpSpPr>
          <p:nvPr/>
        </p:nvGrpSpPr>
        <p:grpSpPr bwMode="auto">
          <a:xfrm>
            <a:off x="2023533" y="3540845"/>
            <a:ext cx="2067984" cy="153987"/>
            <a:chOff x="764" y="2737"/>
            <a:chExt cx="1032" cy="102"/>
          </a:xfrm>
        </p:grpSpPr>
        <p:sp>
          <p:nvSpPr>
            <p:cNvPr id="57" name="AutoShape 6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Group 69"/>
          <p:cNvGrpSpPr>
            <a:grpSpLocks/>
          </p:cNvGrpSpPr>
          <p:nvPr/>
        </p:nvGrpSpPr>
        <p:grpSpPr bwMode="auto">
          <a:xfrm>
            <a:off x="2023533" y="3353520"/>
            <a:ext cx="2067984" cy="153987"/>
            <a:chOff x="764" y="2737"/>
            <a:chExt cx="1032" cy="102"/>
          </a:xfrm>
        </p:grpSpPr>
        <p:sp>
          <p:nvSpPr>
            <p:cNvPr id="60" name="AutoShape 7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utoShape 7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Group 72"/>
          <p:cNvGrpSpPr>
            <a:grpSpLocks/>
          </p:cNvGrpSpPr>
          <p:nvPr/>
        </p:nvGrpSpPr>
        <p:grpSpPr bwMode="auto">
          <a:xfrm>
            <a:off x="2023533" y="3167781"/>
            <a:ext cx="2067984" cy="153988"/>
            <a:chOff x="764" y="2737"/>
            <a:chExt cx="1032" cy="102"/>
          </a:xfrm>
        </p:grpSpPr>
        <p:sp>
          <p:nvSpPr>
            <p:cNvPr id="63" name="AutoShape 7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7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9" name="Group 75"/>
          <p:cNvGrpSpPr>
            <a:grpSpLocks/>
          </p:cNvGrpSpPr>
          <p:nvPr/>
        </p:nvGrpSpPr>
        <p:grpSpPr bwMode="auto">
          <a:xfrm>
            <a:off x="4188885" y="4471120"/>
            <a:ext cx="2067983" cy="153987"/>
            <a:chOff x="764" y="2737"/>
            <a:chExt cx="1032" cy="102"/>
          </a:xfrm>
        </p:grpSpPr>
        <p:sp>
          <p:nvSpPr>
            <p:cNvPr id="66" name="AutoShape 7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7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4188885" y="4285381"/>
            <a:ext cx="2067983" cy="152400"/>
            <a:chOff x="764" y="2737"/>
            <a:chExt cx="1032" cy="102"/>
          </a:xfrm>
        </p:grpSpPr>
        <p:sp>
          <p:nvSpPr>
            <p:cNvPr id="69" name="AutoShape 7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8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5" name="Group 90"/>
          <p:cNvGrpSpPr>
            <a:grpSpLocks/>
          </p:cNvGrpSpPr>
          <p:nvPr/>
        </p:nvGrpSpPr>
        <p:grpSpPr bwMode="auto">
          <a:xfrm>
            <a:off x="6324600" y="4471120"/>
            <a:ext cx="2065867" cy="153987"/>
            <a:chOff x="764" y="2737"/>
            <a:chExt cx="1032" cy="102"/>
          </a:xfrm>
        </p:grpSpPr>
        <p:sp>
          <p:nvSpPr>
            <p:cNvPr id="72" name="AutoShape 9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9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8" name="Group 99"/>
          <p:cNvGrpSpPr>
            <a:grpSpLocks/>
          </p:cNvGrpSpPr>
          <p:nvPr/>
        </p:nvGrpSpPr>
        <p:grpSpPr bwMode="auto">
          <a:xfrm>
            <a:off x="8485717" y="4471120"/>
            <a:ext cx="2065867" cy="153987"/>
            <a:chOff x="764" y="2737"/>
            <a:chExt cx="1032" cy="102"/>
          </a:xfrm>
        </p:grpSpPr>
        <p:sp>
          <p:nvSpPr>
            <p:cNvPr id="75" name="AutoShape 10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10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106"/>
          <p:cNvGrpSpPr>
            <a:grpSpLocks/>
          </p:cNvGrpSpPr>
          <p:nvPr/>
        </p:nvGrpSpPr>
        <p:grpSpPr bwMode="auto">
          <a:xfrm>
            <a:off x="4188885" y="4099644"/>
            <a:ext cx="2067983" cy="152400"/>
            <a:chOff x="764" y="2737"/>
            <a:chExt cx="1032" cy="102"/>
          </a:xfrm>
        </p:grpSpPr>
        <p:sp>
          <p:nvSpPr>
            <p:cNvPr id="78" name="AutoShape 10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10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4" name="Group 109"/>
          <p:cNvGrpSpPr>
            <a:grpSpLocks/>
          </p:cNvGrpSpPr>
          <p:nvPr/>
        </p:nvGrpSpPr>
        <p:grpSpPr bwMode="auto">
          <a:xfrm>
            <a:off x="4188885" y="3921844"/>
            <a:ext cx="2067983" cy="152400"/>
            <a:chOff x="764" y="2737"/>
            <a:chExt cx="1032" cy="102"/>
          </a:xfrm>
        </p:grpSpPr>
        <p:sp>
          <p:nvSpPr>
            <p:cNvPr id="81" name="AutoShape 11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11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7" name="Group 112"/>
          <p:cNvGrpSpPr>
            <a:grpSpLocks/>
          </p:cNvGrpSpPr>
          <p:nvPr/>
        </p:nvGrpSpPr>
        <p:grpSpPr bwMode="auto">
          <a:xfrm>
            <a:off x="4188885" y="3736106"/>
            <a:ext cx="2067983" cy="152400"/>
            <a:chOff x="764" y="2737"/>
            <a:chExt cx="1032" cy="102"/>
          </a:xfrm>
        </p:grpSpPr>
        <p:sp>
          <p:nvSpPr>
            <p:cNvPr id="84" name="AutoShape 11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11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0" name="Group 115"/>
          <p:cNvGrpSpPr>
            <a:grpSpLocks/>
          </p:cNvGrpSpPr>
          <p:nvPr/>
        </p:nvGrpSpPr>
        <p:grpSpPr bwMode="auto">
          <a:xfrm>
            <a:off x="6324600" y="4283795"/>
            <a:ext cx="2065867" cy="153987"/>
            <a:chOff x="764" y="2737"/>
            <a:chExt cx="1032" cy="102"/>
          </a:xfrm>
        </p:grpSpPr>
        <p:sp>
          <p:nvSpPr>
            <p:cNvPr id="87" name="AutoShape 11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3" name="Group 118"/>
          <p:cNvGrpSpPr>
            <a:grpSpLocks/>
          </p:cNvGrpSpPr>
          <p:nvPr/>
        </p:nvGrpSpPr>
        <p:grpSpPr bwMode="auto">
          <a:xfrm>
            <a:off x="6324600" y="4098056"/>
            <a:ext cx="2065867" cy="153988"/>
            <a:chOff x="764" y="2737"/>
            <a:chExt cx="1032" cy="102"/>
          </a:xfrm>
        </p:grpSpPr>
        <p:sp>
          <p:nvSpPr>
            <p:cNvPr id="90" name="AutoShape 11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AutoShape 12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6" name="Group 121"/>
          <p:cNvGrpSpPr>
            <a:grpSpLocks/>
          </p:cNvGrpSpPr>
          <p:nvPr/>
        </p:nvGrpSpPr>
        <p:grpSpPr bwMode="auto">
          <a:xfrm>
            <a:off x="8485717" y="4275856"/>
            <a:ext cx="2065867" cy="153988"/>
            <a:chOff x="764" y="2737"/>
            <a:chExt cx="1032" cy="102"/>
          </a:xfrm>
        </p:grpSpPr>
        <p:sp>
          <p:nvSpPr>
            <p:cNvPr id="93" name="AutoShape 12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12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71446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-18669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Программа воспитания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1363134" y="5410201"/>
            <a:ext cx="9453033" cy="403225"/>
          </a:xfrm>
          <a:custGeom>
            <a:avLst/>
            <a:gdLst>
              <a:gd name="G0" fmla="+- 3694 0 0"/>
              <a:gd name="G1" fmla="+- 21600 0 3694"/>
              <a:gd name="G2" fmla="*/ 3694 1 2"/>
              <a:gd name="G3" fmla="+- 21600 0 G2"/>
              <a:gd name="G4" fmla="+/ 3694 21600 2"/>
              <a:gd name="G5" fmla="+/ G1 0 2"/>
              <a:gd name="G6" fmla="*/ 21600 21600 3694"/>
              <a:gd name="G7" fmla="*/ G6 1 2"/>
              <a:gd name="G8" fmla="+- 21600 0 G7"/>
              <a:gd name="G9" fmla="*/ 21600 1 2"/>
              <a:gd name="G10" fmla="+- 3694 0 G9"/>
              <a:gd name="G11" fmla="?: G10 G8 0"/>
              <a:gd name="G12" fmla="?: G10 G7 21600"/>
              <a:gd name="T0" fmla="*/ 19753 w 21600"/>
              <a:gd name="T1" fmla="*/ 10800 h 21600"/>
              <a:gd name="T2" fmla="*/ 10800 w 21600"/>
              <a:gd name="T3" fmla="*/ 21600 h 21600"/>
              <a:gd name="T4" fmla="*/ 1847 w 21600"/>
              <a:gd name="T5" fmla="*/ 10800 h 21600"/>
              <a:gd name="T6" fmla="*/ 10800 w 21600"/>
              <a:gd name="T7" fmla="*/ 0 h 21600"/>
              <a:gd name="T8" fmla="*/ 3647 w 21600"/>
              <a:gd name="T9" fmla="*/ 3647 h 21600"/>
              <a:gd name="T10" fmla="*/ 17953 w 21600"/>
              <a:gd name="T11" fmla="*/ 179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94" y="21600"/>
                </a:lnTo>
                <a:lnTo>
                  <a:pt x="17906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gamma/>
                  <a:tint val="0"/>
                  <a:invGamma/>
                </a:srgbClr>
              </a:gs>
              <a:gs pos="100000">
                <a:srgbClr val="5F5F5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491067" y="1689101"/>
            <a:ext cx="5435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197600" y="1752601"/>
            <a:ext cx="55372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541867" y="3654426"/>
            <a:ext cx="5452533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146800" y="3629026"/>
            <a:ext cx="5604933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606800" y="2552701"/>
            <a:ext cx="2389717" cy="9572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6184900" y="2552701"/>
            <a:ext cx="2336800" cy="9572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3659717" y="3644900"/>
            <a:ext cx="2336800" cy="925512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6184900" y="3644900"/>
            <a:ext cx="2336800" cy="965200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231900" y="5713414"/>
            <a:ext cx="9728200" cy="763587"/>
          </a:xfrm>
          <a:prstGeom prst="roundRect">
            <a:avLst>
              <a:gd name="adj" fmla="val 3595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7255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D27D00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3708401" y="2628901"/>
            <a:ext cx="218016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rgbClr val="FFFFFF"/>
                </a:solidFill>
              </a:rPr>
              <a:t>Особенности  воспитательного процесса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6280151" y="2641601"/>
            <a:ext cx="21865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Цели и задачи воспитания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3784601" y="3795714"/>
            <a:ext cx="21039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Виды, формы и содержание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6280151" y="3810000"/>
            <a:ext cx="210396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Основные направления самоанализа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623392" y="1828800"/>
            <a:ext cx="543874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/>
              <a:t>основные принципы взаимодействия </a:t>
            </a:r>
            <a:endParaRPr lang="ru-RU" sz="1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/>
              <a:t>основные традиции воспитания в ОО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2336800" y="4706938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</a:rPr>
              <a:t>11 модулей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6519334" y="1828801"/>
            <a:ext cx="5147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Личностное развитие обучающихся с учетом возрастных особенностей и уровней образования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6536267" y="4699000"/>
            <a:ext cx="519853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dirty="0" smtClean="0">
                <a:solidFill>
                  <a:srgbClr val="000000"/>
                </a:solidFill>
              </a:rPr>
              <a:t>Ежегодно , по выбранным ОО направлениям, с учетом основных принципов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2235200" y="5819776"/>
            <a:ext cx="772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000000"/>
                </a:solidFill>
              </a:rPr>
              <a:t>Важно помнить, что воспитывает не документ, а педагог </a:t>
            </a:r>
          </a:p>
          <a:p>
            <a:pPr algn="ctr" eaLnBrk="0" hangingPunct="0"/>
            <a:r>
              <a:rPr lang="ru-RU" sz="1600" dirty="0" smtClean="0">
                <a:solidFill>
                  <a:srgbClr val="000000"/>
                </a:solidFill>
              </a:rPr>
              <a:t>(действиями ,словами, отношением)</a:t>
            </a: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59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699770"/>
            <a:ext cx="10972800" cy="1005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Цели и задачи воспитания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на разных уровнях общего образования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dirty="0" smtClean="0"/>
              <a:t>-</a:t>
            </a:r>
            <a:endParaRPr lang="ru-RU" sz="1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118264" y="1328104"/>
            <a:ext cx="2876549" cy="3425825"/>
            <a:chOff x="642" y="1572"/>
            <a:chExt cx="1359" cy="21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48998" y="1305244"/>
            <a:ext cx="2876549" cy="3425825"/>
            <a:chOff x="642" y="1572"/>
            <a:chExt cx="1359" cy="2158"/>
          </a:xfrm>
        </p:grpSpPr>
        <p:sp>
          <p:nvSpPr>
            <p:cNvPr id="8" name="Freeform 7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" name="Picture 10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984251" y="5022851"/>
            <a:ext cx="3132667" cy="168275"/>
          </a:xfrm>
          <a:prstGeom prst="rect">
            <a:avLst/>
          </a:prstGeom>
          <a:noFill/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50757" y="1285876"/>
            <a:ext cx="2876551" cy="3425825"/>
            <a:chOff x="642" y="1572"/>
            <a:chExt cx="1359" cy="2158"/>
          </a:xfrm>
        </p:grpSpPr>
        <p:sp>
          <p:nvSpPr>
            <p:cNvPr id="13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708661" y="2710815"/>
            <a:ext cx="28448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1600" dirty="0" smtClean="0">
                <a:solidFill>
                  <a:srgbClr val="FFFFFF"/>
                </a:solidFill>
              </a:rPr>
              <a:t>Создание условий для усвоения социально значимых знаний , норм и традиций общества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8221134" y="2650808"/>
            <a:ext cx="28448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sz="1600" dirty="0" smtClean="0">
                <a:solidFill>
                  <a:srgbClr val="FFFFFF"/>
                </a:solidFill>
              </a:rPr>
              <a:t>Создание условий для приобретения опыта осуществления социально значимых дел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black">
          <a:xfrm>
            <a:off x="1129878" y="1884999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Начальное образование</a:t>
            </a:r>
            <a:endParaRPr lang="en-US" sz="1600" b="1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2508" y="1175704"/>
            <a:ext cx="960967" cy="822325"/>
            <a:chOff x="192" y="1917"/>
            <a:chExt cx="1042" cy="1102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3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2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26" name="WordArt 25"/>
          <p:cNvSpPr>
            <a:spLocks noChangeArrowheads="1" noChangeShapeType="1" noTextEdit="1"/>
          </p:cNvSpPr>
          <p:nvPr/>
        </p:nvSpPr>
        <p:spPr bwMode="gray">
          <a:xfrm>
            <a:off x="739564" y="1283019"/>
            <a:ext cx="694267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gray">
          <a:xfrm>
            <a:off x="1128184" y="3516313"/>
            <a:ext cx="2554816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black">
          <a:xfrm>
            <a:off x="4750225" y="1750061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Основное образование</a:t>
            </a:r>
            <a:endParaRPr lang="en-US" sz="1600" b="1" dirty="0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274397" y="1143001"/>
            <a:ext cx="986367" cy="822325"/>
            <a:chOff x="2608" y="1076"/>
            <a:chExt cx="466" cy="518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2" name="Picture 30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33" name="Picture 31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1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35" name="WordArt 34"/>
          <p:cNvSpPr>
            <a:spLocks noChangeArrowheads="1" noChangeShapeType="1" noTextEdit="1"/>
          </p:cNvSpPr>
          <p:nvPr/>
        </p:nvSpPr>
        <p:spPr bwMode="gray">
          <a:xfrm>
            <a:off x="4367531" y="1237615"/>
            <a:ext cx="706967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gray">
          <a:xfrm>
            <a:off x="3839634" y="1952943"/>
            <a:ext cx="2554817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black">
          <a:xfrm>
            <a:off x="8701618" y="1790701"/>
            <a:ext cx="233256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 Среднее образование</a:t>
            </a:r>
            <a:endParaRPr lang="en-US" sz="1600" b="1" dirty="0"/>
          </a:p>
        </p:txBody>
      </p:sp>
      <p:pic>
        <p:nvPicPr>
          <p:cNvPr id="38" name="Picture 37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398934" y="1852614"/>
            <a:ext cx="759884" cy="268287"/>
          </a:xfrm>
          <a:prstGeom prst="rect">
            <a:avLst/>
          </a:prstGeom>
          <a:noFill/>
        </p:spPr>
      </p:pic>
      <p:sp>
        <p:nvSpPr>
          <p:cNvPr id="39" name="Line 38"/>
          <p:cNvSpPr>
            <a:spLocks noChangeShapeType="1"/>
          </p:cNvSpPr>
          <p:nvPr/>
        </p:nvSpPr>
        <p:spPr bwMode="gray">
          <a:xfrm>
            <a:off x="8225368" y="3481388"/>
            <a:ext cx="2554817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4270587" y="2670810"/>
            <a:ext cx="2664883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D7181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</a:rPr>
              <a:t>Создание условий для развития социально значимых отношений, формирования  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8042911" y="1234124"/>
            <a:ext cx="986367" cy="822325"/>
            <a:chOff x="2608" y="1076"/>
            <a:chExt cx="466" cy="51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44" name="Picture 42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45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46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3" name="Picture 4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47" name="WordArt 46"/>
          <p:cNvSpPr>
            <a:spLocks noChangeArrowheads="1" noChangeShapeType="1" noTextEdit="1"/>
          </p:cNvSpPr>
          <p:nvPr/>
        </p:nvSpPr>
        <p:spPr bwMode="gray">
          <a:xfrm>
            <a:off x="8116571" y="1367790"/>
            <a:ext cx="706967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60001"/>
                  </a:srgbClr>
                </a:solidFill>
                <a:latin typeface="Arial Black"/>
              </a:rPr>
              <a:t>03</a:t>
            </a:r>
          </a:p>
        </p:txBody>
      </p:sp>
      <p:pic>
        <p:nvPicPr>
          <p:cNvPr id="48" name="Picture 2" descr="C:\Users\User\Desktop\Все\Фото 20-21\Снежный десант\0-02-0a-0f0f653e371ea58d1e5a168ee26c7ec1e542bd5ae7c4eeef90eff1f7aebe2c7a_9fdb2ab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89710" y="4617720"/>
            <a:ext cx="4978400" cy="2240280"/>
          </a:xfrm>
          <a:prstGeom prst="rect">
            <a:avLst/>
          </a:prstGeom>
          <a:noFill/>
        </p:spPr>
      </p:pic>
      <p:pic>
        <p:nvPicPr>
          <p:cNvPr id="49" name="Picture 3" descr="C:\Users\User\Desktop\Все\Фото 20-21\Безопасная дорога\0-02-05-896578a84781a3bef06969cced49778e9e7f46bff7a99e5d88d02ec2c49e8cea_733c7c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98308">
            <a:off x="3592598" y="4715224"/>
            <a:ext cx="1854313" cy="2472417"/>
          </a:xfrm>
          <a:prstGeom prst="rect">
            <a:avLst/>
          </a:prstGeom>
          <a:noFill/>
        </p:spPr>
      </p:pic>
      <p:pic>
        <p:nvPicPr>
          <p:cNvPr id="50" name="Picture 2" descr="C:\Users\User\Desktop\Все\Фото 20-21\Знамя Победы\СОШ 17, Вахта памяти 30.11.jpg"/>
          <p:cNvPicPr>
            <a:picLocks noChangeAspect="1" noChangeArrowheads="1"/>
          </p:cNvPicPr>
          <p:nvPr/>
        </p:nvPicPr>
        <p:blipFill>
          <a:blip r:embed="rId10" cstate="print"/>
          <a:srcRect t="5545" b="4889"/>
          <a:stretch>
            <a:fillRect/>
          </a:stretch>
        </p:blipFill>
        <p:spPr bwMode="auto">
          <a:xfrm rot="21008166">
            <a:off x="5812627" y="4667002"/>
            <a:ext cx="2088239" cy="2493818"/>
          </a:xfrm>
          <a:prstGeom prst="rect">
            <a:avLst/>
          </a:prstGeom>
          <a:noFill/>
        </p:spPr>
      </p:pic>
      <p:pic>
        <p:nvPicPr>
          <p:cNvPr id="51" name="Picture 2" descr="C:\Users\User\Desktop\Все\Фото 20-21\День Знаний 2020\0-04-0a-11fa67230d9e1d9b22a64f68d0dcdac0f36a05addb96dc1d9e476efd1abda409_89735da2.jpg"/>
          <p:cNvPicPr>
            <a:picLocks noChangeAspect="1" noChangeArrowheads="1"/>
          </p:cNvPicPr>
          <p:nvPr/>
        </p:nvPicPr>
        <p:blipFill>
          <a:blip r:embed="rId11" cstate="print"/>
          <a:srcRect l="5458" t="25589" r="8139" b="10551"/>
          <a:stretch>
            <a:fillRect/>
          </a:stretch>
        </p:blipFill>
        <p:spPr bwMode="auto">
          <a:xfrm>
            <a:off x="7996567" y="5040630"/>
            <a:ext cx="4361688" cy="1817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720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Задачи воспитания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562100"/>
            <a:ext cx="11074400" cy="4819228"/>
          </a:xfrm>
        </p:spPr>
        <p:txBody>
          <a:bodyPr>
            <a:normAutofit/>
          </a:bodyPr>
          <a:lstStyle/>
          <a:p>
            <a:r>
              <a:rPr lang="ru-RU" sz="1800" dirty="0"/>
              <a:t>использовать </a:t>
            </a:r>
            <a:r>
              <a:rPr lang="ru-RU" sz="1800" dirty="0" smtClean="0"/>
              <a:t>воспитательные возможности общешкольных ключевых дел</a:t>
            </a:r>
          </a:p>
          <a:p>
            <a:r>
              <a:rPr lang="ru-RU" sz="1800" dirty="0" smtClean="0"/>
              <a:t>Реализовывать потенциал классного руководства в воспитании обучающихся</a:t>
            </a:r>
          </a:p>
          <a:p>
            <a:r>
              <a:rPr lang="ru-RU" sz="1800" dirty="0" smtClean="0"/>
              <a:t>Вовлекать обучающихся в кружки, секции, иные объединения, работающие по программам ВУД</a:t>
            </a:r>
          </a:p>
          <a:p>
            <a:r>
              <a:rPr lang="ru-RU" sz="1800" dirty="0" smtClean="0"/>
              <a:t>Использовать возможности школьного урока в воспитании обучающихся</a:t>
            </a:r>
          </a:p>
          <a:p>
            <a:r>
              <a:rPr lang="ru-RU" sz="1800" dirty="0" smtClean="0"/>
              <a:t>Инициировать и поддерживать ученическое самоуправление</a:t>
            </a:r>
            <a:endParaRPr lang="ru-RU" sz="1800" dirty="0"/>
          </a:p>
          <a:p>
            <a:r>
              <a:rPr lang="ru-RU" sz="1800" dirty="0" smtClean="0"/>
              <a:t>Организовывать экскурсии, походы</a:t>
            </a:r>
          </a:p>
          <a:p>
            <a:r>
              <a:rPr lang="ru-RU" sz="1800" dirty="0" smtClean="0"/>
              <a:t>Вести </a:t>
            </a:r>
            <a:r>
              <a:rPr lang="ru-RU" sz="1800" dirty="0" err="1" smtClean="0"/>
              <a:t>профориентационную</a:t>
            </a:r>
            <a:r>
              <a:rPr lang="ru-RU" sz="1800" dirty="0" smtClean="0"/>
              <a:t> работу с обучающимися</a:t>
            </a:r>
          </a:p>
          <a:p>
            <a:r>
              <a:rPr lang="ru-RU" sz="1800" dirty="0" smtClean="0"/>
              <a:t>Организовывать работу школьных медиа</a:t>
            </a:r>
          </a:p>
          <a:p>
            <a:r>
              <a:rPr lang="ru-RU" sz="1800" dirty="0" smtClean="0"/>
              <a:t>Развивать предметно-эстетическую среду школы</a:t>
            </a:r>
          </a:p>
          <a:p>
            <a:r>
              <a:rPr lang="ru-RU" sz="1800" dirty="0" smtClean="0"/>
              <a:t>Организовывать работу с семьями обучающихся для совместного решения проблем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2800" y="1930400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76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Модули программы воспитания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02" y="1312032"/>
            <a:ext cx="566382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sz="3200" b="1" u="sng" kern="1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Инвариантные:</a:t>
            </a:r>
            <a:r>
              <a:rPr lang="ru-RU" sz="3200" b="1" kern="1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Классное руководство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Школьный урок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Курсы внеурочной деятельности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Работа с родителями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Самоуправление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»*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«Профориентация»*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5092" y="1277742"/>
            <a:ext cx="6196083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40000"/>
              </a:lnSpc>
            </a:pPr>
            <a:r>
              <a:rPr lang="ru-RU" sz="3200" b="1" u="sng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Вариативные:</a:t>
            </a:r>
            <a:r>
              <a:rPr lang="ru-RU" sz="3200" b="1" kern="100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endParaRPr lang="ru-RU" sz="3200" b="1" kern="100" dirty="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u="sng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Ключевые общешкольные дела</a:t>
            </a:r>
            <a:r>
              <a:rPr lang="ru-RU" sz="2400" u="sng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Детские общественные объединения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Школьные медиа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Экскурсии, экспедиции, походы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Организация предметно-эстетической среды</a:t>
            </a:r>
            <a:r>
              <a:rPr lang="ru-RU" sz="2400" kern="1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marL="342900" indent="-342900" algn="just"/>
            <a:endParaRPr lang="ru-RU" sz="2400" kern="1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6" descr="C:\Users\User\Desktop\Все\Фото 20-21\ГТО\0-04-05-f8f4b2824f565895d64e01c84cef3ec5ca55af5842ee732a1fc24524a7a33503_621d11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2713">
            <a:off x="877756" y="4371406"/>
            <a:ext cx="2261507" cy="3015343"/>
          </a:xfrm>
          <a:prstGeom prst="rect">
            <a:avLst/>
          </a:prstGeom>
          <a:noFill/>
        </p:spPr>
      </p:pic>
      <p:pic>
        <p:nvPicPr>
          <p:cNvPr id="7" name="Picture 4" descr="C:\Users\User\Desktop\Все\Фото 20-21\Веселый светофор\0-04-0a-7fe6dc6f92e7fc67e28c09b84066cf3cf53bef0a253d4da117aa559cfadb5e0b_943e3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720" y="4193277"/>
            <a:ext cx="2517320" cy="3356427"/>
          </a:xfrm>
          <a:prstGeom prst="rect">
            <a:avLst/>
          </a:prstGeom>
          <a:noFill/>
        </p:spPr>
      </p:pic>
      <p:pic>
        <p:nvPicPr>
          <p:cNvPr id="8" name="Picture 5" descr="C:\Users\User\Desktop\Все\Фото 20-21\Город трудовой доблести\0-02-05-d075400b477eaaaa49c6651bfa946bd0c0522b0d5a70938b79a34d8ed4ea0f8f_2d9bd6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2549">
            <a:off x="5944687" y="4536820"/>
            <a:ext cx="3033947" cy="2275460"/>
          </a:xfrm>
          <a:prstGeom prst="rect">
            <a:avLst/>
          </a:prstGeom>
          <a:noFill/>
        </p:spPr>
      </p:pic>
      <p:pic>
        <p:nvPicPr>
          <p:cNvPr id="9" name="Picture 2" descr="C:\Users\User\Desktop\Все\Фото 20-21\Безопасность во всем\0-02-05-69937dc181588e3763e0e38bd1c8b8ec8b7d8385f54a5a451d1cad97df64d473_e48450a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173983">
            <a:off x="9040001" y="4309630"/>
            <a:ext cx="3258680" cy="2388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7219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Выступление заместителя директора </a:t>
            </a:r>
            <a:r>
              <a:rPr lang="ru-RU" dirty="0" err="1" smtClean="0">
                <a:solidFill>
                  <a:schemeClr val="bg1"/>
                </a:solidFill>
              </a:rPr>
              <a:t>Науменко</a:t>
            </a:r>
            <a:r>
              <a:rPr lang="ru-RU" dirty="0" smtClean="0">
                <a:solidFill>
                  <a:schemeClr val="bg1"/>
                </a:solidFill>
              </a:rPr>
              <a:t> Т.В.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Руководитель ШМО классных руководителей </a:t>
            </a:r>
            <a:r>
              <a:rPr lang="ru-RU" dirty="0" err="1" smtClean="0">
                <a:solidFill>
                  <a:schemeClr val="bg1"/>
                </a:solidFill>
              </a:rPr>
              <a:t>Бунакова</a:t>
            </a:r>
            <a:r>
              <a:rPr lang="ru-RU" dirty="0" smtClean="0">
                <a:solidFill>
                  <a:schemeClr val="bg1"/>
                </a:solidFill>
              </a:rPr>
              <a:t> В.Н.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94435" y="250668"/>
            <a:ext cx="1975485" cy="1436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234E-6 2.13691E-6 C 0.02044 -0.00809 -0.00417 0.00093 0.01953 -0.00509 C 0.02239 -0.00578 0.02538 -0.00902 0.02825 -0.01041 C 0.03606 -0.01434 0.04452 -0.01596 0.05259 -0.01734 C 0.05871 -0.01989 0.0647 -0.02128 0.07107 -0.02243 C 0.08084 -0.02613 0.09047 -0.02891 0.10036 -0.03099 C 0.11299 -0.037 0.12822 -0.02821 0.14124 -0.02775 C 0.173 -0.02683 0.20489 -0.02659 0.23666 -0.0259 C 0.24967 -0.0185 0.28118 -0.02151 0.29315 -0.02081 C 0.2951 -0.0185 0.29771 -0.01734 0.29901 -0.01388 C 0.30161 -0.00694 0.29992 -0.00971 0.30383 -0.00509 C 0.30448 -0.00347 0.30526 -0.00185 0.30578 2.13691E-6 C 0.30656 0.00324 0.30773 0.01041 0.30773 0.01041 C 0.30708 0.02475 0.30669 0.03955 0.30487 0.05365 C 0.30396 0.07216 0.30239 0.08765 0.29992 0.10546 C 0.29849 0.11563 0.2994 0.12373 0.2951 0.13159 C 0.29029 0.15703 0.28573 0.1834 0.27948 0.20768 C 0.27571 0.22225 0.27896 0.21346 0.27662 0.22664 C 0.27584 0.23127 0.27363 0.24052 0.27363 0.24052 C 0.27232 0.25786 0.27324 0.24861 0.27076 0.26827 C 0.27011 0.27359 0.26777 0.28377 0.26777 0.28377 C 0.26842 0.37257 0.26868 0.40449 0.27167 0.47919 C 0.27245 0.49908 0.27311 0.51226 0.27857 0.52937 C 0.28079 0.55111 0.27753 0.52475 0.28248 0.54672 C 0.2843 0.55458 0.28248 0.55412 0.2843 0.56059 C 0.2886 0.57609 0.29849 0.60638 0.30864 0.61078 C 0.31802 0.61494 0.31385 0.61332 0.3214 0.61587 C 0.35915 0.61448 0.37308 0.61725 0.40419 0.58996 C 0.412 0.58326 0.41174 0.58626 0.41968 0.57609 C 0.42658 0.5673 0.43062 0.55296 0.43726 0.54325 C 0.44038 0.53215 0.44559 0.52452 0.44897 0.51388 C 0.45457 0.49653 0.45144 0.49954 0.45678 0.48104 C 0.45834 0.47549 0.46095 0.47086 0.46251 0.46531 C 0.46759 0.44704 0.46863 0.42692 0.47331 0.40842 C 0.47839 0.36818 0.47683 0.38784 0.47813 0.34945 C 0.47852 0.30574 0.47852 0.2618 0.47917 0.21809 C 0.47956 0.1901 0.48998 0.16536 0.4957 0.14015 C 0.49935 0.12419 0.5039 0.09829 0.51419 0.09343 C 0.51679 0.08996 0.51887 0.08488 0.522 0.08303 C 0.52447 0.08164 0.52642 0.08071 0.52877 0.07794 C 0.5315 0.07447 0.54009 0.06198 0.54335 0.05712 C 0.54478 0.05504 0.54673 0.05504 0.54829 0.05365 C 0.55597 0.04741 0.56352 0.04047 0.5716 0.03631 C 0.58409 0.04024 0.59412 0.02937 0.6057 0.02428 C 0.61325 0.01596 0.6182 0.01365 0.62718 0.01226 C 0.63434 0.01503 0.64124 0.01966 0.64853 0.02082 C 0.67456 0.02452 0.65387 0.01133 0.66701 0.02082 C 0.67678 0.01596 0.67574 0.02012 0.6855 0.02243 C 0.6881 0.02475 0.69057 0.02729 0.69331 0.02937 C 0.69461 0.0303 0.69617 0.0296 0.69721 0.03122 C 0.70737 0.04649 0.69188 0.03492 0.70607 0.04325 C 0.70711 0.05805 0.70789 0.06036 0.71375 0.071 C 0.71544 0.08164 0.71596 0.08996 0.7196 0.09875 C 0.73002 0.1531 0.71895 0.21392 0.72455 0.26989 C 0.72416 0.31267 0.73197 0.3728 0.7196 0.41698 C 0.71934 0.4216 0.71934 0.42646 0.71869 0.43085 C 0.71791 0.4364 0.71492 0.44242 0.71375 0.4482 C 0.71349 0.45328 0.71349 0.4586 0.71283 0.46369 C 0.71244 0.4667 0.71114 0.46924 0.71088 0.47225 C 0.70893 0.49168 0.71036 0.50925 0.70607 0.52775 C 0.70502 0.53862 0.70411 0.5518 0.70698 0.56221 C 0.70802 0.56591 0.70867 0.57123 0.71088 0.57262 C 0.71557 0.57563 0.7196 0.57956 0.72455 0.58141 C 0.7446 0.59644 0.76751 0.60638 0.78873 0.61587 C 0.80318 0.62234 0.81658 0.63367 0.83064 0.64177 C 0.84665 0.65102 0.86384 0.64963 0.88037 0.65056 C 0.88206 0.65056 0.9271 0.64986 0.94168 0.64709 C 0.95092 0.64547 0.96069 0.63899 0.96993 0.63668 C 0.97813 0.62674 0.97162 0.63321 0.99232 0.63321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1" y="4429132"/>
            <a:ext cx="11239579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Результаты работы творческой группы по созданию проекта: «Рабочая программа </a:t>
            </a:r>
            <a:r>
              <a:rPr lang="ru-RU" sz="4000" dirty="0" smtClean="0">
                <a:solidFill>
                  <a:schemeClr val="tx1"/>
                </a:solidFill>
              </a:rPr>
              <a:t>воспитания</a:t>
            </a:r>
            <a:r>
              <a:rPr lang="ru-RU" sz="4400" dirty="0" smtClean="0">
                <a:solidFill>
                  <a:schemeClr val="tx1"/>
                </a:solidFill>
              </a:rPr>
              <a:t> БОУ г.Омска «Средняя общеобразовательная школа №17»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510" y="262890"/>
            <a:ext cx="11254781" cy="63808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Приказом №332 от 02.11.2020 года в целях повышения эффективности организации воспитательной работы в школе создана творческая группа по  разработке модульной программы воспитания в составе: 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err="1" smtClean="0"/>
              <a:t>Науменко</a:t>
            </a:r>
            <a:r>
              <a:rPr lang="ru-RU" dirty="0" smtClean="0"/>
              <a:t> Т.В.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Бунакова</a:t>
            </a:r>
            <a:r>
              <a:rPr lang="ru-RU" dirty="0" smtClean="0"/>
              <a:t> В.Н.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Картавцева</a:t>
            </a:r>
            <a:r>
              <a:rPr lang="ru-RU" dirty="0" smtClean="0"/>
              <a:t> Т.В.</a:t>
            </a:r>
          </a:p>
          <a:p>
            <a:pPr>
              <a:buNone/>
            </a:pPr>
            <a:r>
              <a:rPr lang="ru-RU" dirty="0" smtClean="0"/>
              <a:t>		Алешина Т.В.</a:t>
            </a:r>
          </a:p>
          <a:p>
            <a:pPr>
              <a:buNone/>
            </a:pPr>
            <a:r>
              <a:rPr lang="ru-RU" dirty="0" smtClean="0"/>
              <a:t>		Шеина О.В.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Наранович</a:t>
            </a:r>
            <a:r>
              <a:rPr lang="ru-RU" dirty="0" smtClean="0"/>
              <a:t> Е.А.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Решетняк</a:t>
            </a:r>
            <a:r>
              <a:rPr lang="ru-RU" dirty="0" smtClean="0"/>
              <a:t> И.А.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Коржова</a:t>
            </a:r>
            <a:r>
              <a:rPr lang="ru-RU" dirty="0" smtClean="0"/>
              <a:t> Т.В.</a:t>
            </a:r>
          </a:p>
          <a:p>
            <a:pPr>
              <a:buNone/>
            </a:pPr>
            <a:r>
              <a:rPr lang="ru-RU" dirty="0" smtClean="0"/>
              <a:t>		Родионова М.В.</a:t>
            </a:r>
          </a:p>
          <a:p>
            <a:pPr>
              <a:buNone/>
            </a:pPr>
            <a:r>
              <a:rPr lang="ru-RU" dirty="0" smtClean="0"/>
              <a:t>		Федорова С.В.</a:t>
            </a:r>
          </a:p>
          <a:p>
            <a:pPr>
              <a:buNone/>
            </a:pPr>
            <a:r>
              <a:rPr lang="ru-RU" dirty="0" smtClean="0"/>
              <a:t>		Васина Л.В.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11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План работы творческой группы педагогов: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1" y="2071678"/>
            <a:ext cx="10972800" cy="43891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Подготовка пояснительной записки.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Определение целей и задач модульной программы воспитания.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Наполнение содержательной части программы инвариантных и вариативных модулей.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Разработка календарных планов мероприятий по различным направлениям программы воспитания для каждого уровня на 2021-2022 учебный год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Задачи педагогического совета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Проанализировать содержание Примерной программы воспитания и Проект Программы воспитания БОУ г. Омска «Средняя общеобразовательная школа № 17», разработанный творческой группой.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Выявить особенности реализации инвариантных и вариативных модулей на базе БОУ г.Омска «Средняя общеобразовательная школа №17».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Внести предложения по усовершенствованию Проекта по отдельным модулям.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Провести корректировку Проекта в соответствии с предложениями педагогического коллектива.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642918"/>
            <a:ext cx="10972800" cy="6429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Анализ планов воспитательной работы за предыдущий период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28735"/>
          <a:ext cx="10972800" cy="50720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33893"/>
                <a:gridCol w="6438907"/>
              </a:tblGrid>
              <a:tr h="1803413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организуемого воспитательного процесса основные направления самоанализа воспитательной работы</a:t>
                      </a:r>
                      <a:endParaRPr lang="ru-RU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плана ВР  отражает содержание предложенных пунктов, но  не структурировано, детали требуют доработки, уточнения.</a:t>
                      </a:r>
                    </a:p>
                  </a:txBody>
                  <a:tcPr marL="121920" marR="121920"/>
                </a:tc>
              </a:tr>
              <a:tr h="1803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Проследить преемственность целей воспитательной работы на всех уровнях образования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плане воспитательной работы прописана единая цель, есть градация по уровням образования, но нет четкой структуры мероприятий в соответствии с уровнем образования.</a:t>
                      </a:r>
                      <a:endParaRPr lang="ru-RU" dirty="0"/>
                    </a:p>
                  </a:txBody>
                  <a:tcPr marL="121920" marR="121920"/>
                </a:tc>
              </a:tr>
              <a:tr h="14652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  структуры имеющейся программы воспитания со структурой новой программы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Некоторые элементы включены в план воспитательной работы, нет градации на вариативную и инвариантную части. 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62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работы творческой группы педагогов: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63" y="2468880"/>
            <a:ext cx="10972800" cy="35318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Разработан проект Рабочей программы воспитания.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Экспертиза проекта модульной программы воспитания институтом развития образования Омской области.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Инвариантный модуль. Классное руководство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72"/>
          <a:stretch>
            <a:fillRect/>
          </a:stretch>
        </p:blipFill>
        <p:spPr bwMode="auto">
          <a:xfrm>
            <a:off x="7227570" y="1280160"/>
            <a:ext cx="4964430" cy="31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82980" y="2570781"/>
            <a:ext cx="3794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Бунакова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Германова Р.Ф.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Каленчук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А.А.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Колонтай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В.И.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Савенок</a:t>
            </a:r>
            <a:r>
              <a:rPr kumimoji="0" lang="ru-RU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Ю.А.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975" y="3153140"/>
            <a:ext cx="4939985" cy="37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Инвариантный модуль. Курсы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3775710" cy="4572000"/>
          </a:xfrm>
        </p:spPr>
        <p:txBody>
          <a:bodyPr/>
          <a:lstStyle/>
          <a:p>
            <a:r>
              <a:rPr lang="ru-RU" sz="2800" dirty="0" smtClean="0"/>
              <a:t>Зыкова О.С.</a:t>
            </a:r>
          </a:p>
          <a:p>
            <a:r>
              <a:rPr lang="ru-RU" sz="2800" dirty="0" err="1" smtClean="0"/>
              <a:t>Михейкина</a:t>
            </a:r>
            <a:r>
              <a:rPr lang="ru-RU" sz="2800" dirty="0" smtClean="0"/>
              <a:t> Н.В.</a:t>
            </a:r>
          </a:p>
          <a:p>
            <a:r>
              <a:rPr lang="ru-RU" sz="2800" dirty="0" err="1" smtClean="0"/>
              <a:t>Оверко</a:t>
            </a:r>
            <a:r>
              <a:rPr lang="ru-RU" sz="2800" dirty="0" smtClean="0"/>
              <a:t> В.В.</a:t>
            </a:r>
          </a:p>
          <a:p>
            <a:r>
              <a:rPr lang="ru-RU" sz="2800" dirty="0" err="1" smtClean="0"/>
              <a:t>Оверко</a:t>
            </a:r>
            <a:r>
              <a:rPr lang="ru-RU" sz="2800" dirty="0" smtClean="0"/>
              <a:t> Н.А.</a:t>
            </a:r>
          </a:p>
          <a:p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457" y="1333007"/>
            <a:ext cx="7135733" cy="53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Инвариантный модуль. Самоуправление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r>
              <a:rPr lang="ru-RU" dirty="0" err="1" smtClean="0"/>
              <a:t>Каспирович</a:t>
            </a:r>
            <a:r>
              <a:rPr lang="ru-RU" dirty="0" smtClean="0"/>
              <a:t> В.А.</a:t>
            </a:r>
          </a:p>
          <a:p>
            <a:r>
              <a:rPr lang="ru-RU" dirty="0" smtClean="0"/>
              <a:t>Коренная Е.А.</a:t>
            </a:r>
          </a:p>
          <a:p>
            <a:r>
              <a:rPr lang="ru-RU" dirty="0" smtClean="0"/>
              <a:t>Кузнецова Е.В.</a:t>
            </a:r>
          </a:p>
          <a:p>
            <a:r>
              <a:rPr lang="ru-RU" dirty="0" err="1" smtClean="0"/>
              <a:t>Шенк</a:t>
            </a:r>
            <a:r>
              <a:rPr lang="ru-RU" dirty="0" smtClean="0"/>
              <a:t> СА.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825" y="1566654"/>
            <a:ext cx="5668485" cy="42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Инвариантный модуль. Профориентация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4552950" cy="4572000"/>
          </a:xfrm>
        </p:spPr>
        <p:txBody>
          <a:bodyPr/>
          <a:lstStyle/>
          <a:p>
            <a:pPr lvl="0"/>
            <a:endParaRPr lang="ru-RU" dirty="0" smtClean="0"/>
          </a:p>
          <a:p>
            <a:r>
              <a:rPr lang="ru-RU" sz="3200" dirty="0" smtClean="0"/>
              <a:t>Васина Л.В.</a:t>
            </a:r>
          </a:p>
          <a:p>
            <a:r>
              <a:rPr lang="ru-RU" sz="3200" dirty="0" err="1" smtClean="0"/>
              <a:t>Зубцова</a:t>
            </a:r>
            <a:r>
              <a:rPr lang="ru-RU" sz="3200" dirty="0" smtClean="0"/>
              <a:t> А. А.</a:t>
            </a:r>
          </a:p>
          <a:p>
            <a:r>
              <a:rPr lang="ru-RU" sz="3200" dirty="0" err="1" smtClean="0"/>
              <a:t>Картавцева</a:t>
            </a:r>
            <a:r>
              <a:rPr lang="ru-RU" sz="3200" dirty="0" smtClean="0"/>
              <a:t> Т.В.</a:t>
            </a:r>
          </a:p>
          <a:p>
            <a:r>
              <a:rPr lang="ru-RU" sz="3200" dirty="0" smtClean="0"/>
              <a:t>Полюдова П.Н.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1291592"/>
            <a:ext cx="3996689" cy="53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Инвариантный модуль. Работа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Ермоленко Д.В.</a:t>
            </a:r>
          </a:p>
          <a:p>
            <a:r>
              <a:rPr lang="ru-RU" sz="3600" dirty="0" err="1" smtClean="0"/>
              <a:t>Коржова</a:t>
            </a:r>
            <a:r>
              <a:rPr lang="ru-RU" sz="3600" dirty="0" smtClean="0"/>
              <a:t> Т.В</a:t>
            </a:r>
          </a:p>
          <a:p>
            <a:r>
              <a:rPr lang="ru-RU" sz="3600" dirty="0" err="1" smtClean="0"/>
              <a:t>Ушарова</a:t>
            </a:r>
            <a:r>
              <a:rPr lang="ru-RU" sz="3600" dirty="0" smtClean="0"/>
              <a:t> Г.В.</a:t>
            </a:r>
          </a:p>
          <a:p>
            <a:r>
              <a:rPr lang="ru-RU" sz="3600" dirty="0" smtClean="0"/>
              <a:t>Шеина О.В.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777" y="1388875"/>
            <a:ext cx="6729153" cy="504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Вариативный модуль. </a:t>
            </a:r>
            <a:r>
              <a:rPr lang="ru-RU" b="1" dirty="0" smtClean="0"/>
              <a:t>Календарь ключевых общешкольных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r>
              <a:rPr lang="ru-RU" dirty="0" smtClean="0"/>
              <a:t>Алешина Т.В.</a:t>
            </a:r>
          </a:p>
          <a:p>
            <a:r>
              <a:rPr lang="ru-RU" dirty="0" err="1" smtClean="0"/>
              <a:t>Наранович</a:t>
            </a:r>
            <a:r>
              <a:rPr lang="ru-RU" dirty="0" smtClean="0"/>
              <a:t> Е.А.</a:t>
            </a:r>
          </a:p>
          <a:p>
            <a:r>
              <a:rPr lang="ru-RU" dirty="0" err="1" smtClean="0"/>
              <a:t>Решетняк</a:t>
            </a:r>
            <a:r>
              <a:rPr lang="ru-RU" dirty="0" smtClean="0"/>
              <a:t> И.А.</a:t>
            </a:r>
          </a:p>
          <a:p>
            <a:r>
              <a:rPr lang="ru-RU" dirty="0" smtClean="0"/>
              <a:t>Симонова А.Д.</a:t>
            </a:r>
          </a:p>
          <a:p>
            <a:r>
              <a:rPr lang="ru-RU" dirty="0" smtClean="0"/>
              <a:t>Соколова В.Г.</a:t>
            </a:r>
          </a:p>
          <a:p>
            <a:r>
              <a:rPr lang="ru-RU" dirty="0" smtClean="0"/>
              <a:t>Торба Л.В.</a:t>
            </a:r>
          </a:p>
          <a:p>
            <a:endParaRPr lang="ru-RU" dirty="0"/>
          </a:p>
        </p:txBody>
      </p:sp>
      <p:pic>
        <p:nvPicPr>
          <p:cNvPr id="87042" name="Picture 2" descr="C:\Users\User\Desktop\0-02-05-41158c5e04b90176180ef91b5000caec9f15826c0d83d71e6a5511db34402f31_c9b59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551" y="1300350"/>
            <a:ext cx="7133110" cy="5349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" y="0"/>
            <a:ext cx="5427164" cy="3566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76200"/>
            <a:ext cx="51435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" y="3029802"/>
            <a:ext cx="3376161" cy="3866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72" y="-1"/>
            <a:ext cx="3648227" cy="2743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23" y="3352800"/>
            <a:ext cx="3716835" cy="3642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3" y="4171664"/>
            <a:ext cx="5044023" cy="2762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11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Вариативный модуль. Детские общественные объединения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Алешина К.В.</a:t>
            </a:r>
          </a:p>
          <a:p>
            <a:r>
              <a:rPr lang="ru-RU" sz="4000" dirty="0" err="1" smtClean="0"/>
              <a:t>Гострый</a:t>
            </a:r>
            <a:r>
              <a:rPr lang="ru-RU" sz="4000" dirty="0" smtClean="0"/>
              <a:t> Т.А.</a:t>
            </a:r>
          </a:p>
          <a:p>
            <a:r>
              <a:rPr lang="ru-RU" sz="4000" dirty="0" err="1" smtClean="0"/>
              <a:t>Шкиндер</a:t>
            </a:r>
            <a:r>
              <a:rPr lang="ru-RU" sz="4000" dirty="0" smtClean="0"/>
              <a:t> А.В.</a:t>
            </a:r>
          </a:p>
          <a:p>
            <a:r>
              <a:rPr lang="ru-RU" sz="4000" dirty="0" err="1" smtClean="0"/>
              <a:t>Яцына</a:t>
            </a:r>
            <a:r>
              <a:rPr lang="ru-RU" sz="4000" dirty="0" smtClean="0"/>
              <a:t> С.Н</a:t>
            </a:r>
          </a:p>
          <a:p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62" y="1026744"/>
            <a:ext cx="4863047" cy="56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Ход педагогического совета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112395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ru-RU" dirty="0" smtClean="0">
                <a:cs typeface="Times New Roman" pitchFamily="18" charset="0"/>
              </a:rPr>
              <a:t> Вступительное слово. Калугина Оксана Владимировна, директор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2. Особенности структуры, содержания рабочей программы воспитания в соответствии с  рекомендациями Примерной модульной  программы воспитания. </a:t>
            </a:r>
            <a:r>
              <a:rPr lang="ru-RU" dirty="0" err="1" smtClean="0">
                <a:cs typeface="Times New Roman" pitchFamily="18" charset="0"/>
              </a:rPr>
              <a:t>Науменко</a:t>
            </a:r>
            <a:r>
              <a:rPr lang="ru-RU" dirty="0" smtClean="0">
                <a:cs typeface="Times New Roman" pitchFamily="18" charset="0"/>
              </a:rPr>
              <a:t> Татьяна Викторовна, заместитель директора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3. Результаты работы творческой группы по созданию проекта Рабочей программы воспитания БОУ г. Омска «Средняя общеобразовательная школа №17». </a:t>
            </a:r>
            <a:r>
              <a:rPr lang="ru-RU" dirty="0" err="1" smtClean="0">
                <a:cs typeface="Times New Roman" pitchFamily="18" charset="0"/>
              </a:rPr>
              <a:t>Бунакова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    Валерия Николаевна, руководитель ШМО классных руководителей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4. Представление результатов работы групп в соответствии с техническим заданием. Руководители групп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5. Подведение итогов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Разное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Вариативный модуль</a:t>
            </a:r>
            <a:r>
              <a:rPr lang="ru-RU" dirty="0" smtClean="0"/>
              <a:t>. </a:t>
            </a:r>
            <a:r>
              <a:rPr lang="ru-RU" b="1" dirty="0" smtClean="0"/>
              <a:t>Школьные </a:t>
            </a:r>
            <a:r>
              <a:rPr lang="ru-RU" b="1" dirty="0" err="1" smtClean="0"/>
              <a:t>медиа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Горяева М.В.</a:t>
            </a:r>
          </a:p>
          <a:p>
            <a:r>
              <a:rPr lang="ru-RU" sz="2800" dirty="0" err="1" smtClean="0"/>
              <a:t>Добнюк</a:t>
            </a:r>
            <a:r>
              <a:rPr lang="ru-RU" sz="2800" dirty="0" smtClean="0"/>
              <a:t> Д.В</a:t>
            </a:r>
          </a:p>
          <a:p>
            <a:r>
              <a:rPr lang="ru-RU" sz="2800" dirty="0" smtClean="0"/>
              <a:t>Кичигина М.Л.</a:t>
            </a:r>
          </a:p>
          <a:p>
            <a:r>
              <a:rPr lang="ru-RU" sz="2800" dirty="0" smtClean="0"/>
              <a:t>Мельникова Е.П.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72" y="-13445237"/>
            <a:ext cx="5024866" cy="67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911" y="1714501"/>
            <a:ext cx="3497458" cy="46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069" y="820737"/>
            <a:ext cx="3130521" cy="417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 </a:t>
            </a:r>
            <a:r>
              <a:rPr lang="ru-RU" b="1" dirty="0" smtClean="0"/>
              <a:t>Вариативный модуль. Экскурсионная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Беляева Н.М.</a:t>
            </a:r>
          </a:p>
          <a:p>
            <a:r>
              <a:rPr lang="ru-RU" sz="2800" dirty="0" err="1" smtClean="0"/>
              <a:t>Прасолова</a:t>
            </a:r>
            <a:r>
              <a:rPr lang="ru-RU" sz="2800" dirty="0" smtClean="0"/>
              <a:t> А.Ю.</a:t>
            </a:r>
          </a:p>
          <a:p>
            <a:r>
              <a:rPr lang="ru-RU" sz="2800" dirty="0" err="1" smtClean="0"/>
              <a:t>Тарута</a:t>
            </a:r>
            <a:r>
              <a:rPr lang="ru-RU" sz="2800" dirty="0" smtClean="0"/>
              <a:t>  М. А.</a:t>
            </a:r>
          </a:p>
          <a:p>
            <a:r>
              <a:rPr lang="ru-RU" sz="2800" dirty="0" smtClean="0"/>
              <a:t>Федорова С.В.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52" y="1280160"/>
            <a:ext cx="6401021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30" y="361950"/>
            <a:ext cx="9980682" cy="10969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Вариативный модуль. Организация предметно-эстетической среды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Захаров С. Б.</a:t>
            </a:r>
          </a:p>
          <a:p>
            <a:r>
              <a:rPr lang="ru-RU" sz="3200" dirty="0" smtClean="0"/>
              <a:t>Зайцев С.Г.</a:t>
            </a:r>
          </a:p>
          <a:p>
            <a:r>
              <a:rPr lang="ru-RU" sz="3200" dirty="0" smtClean="0"/>
              <a:t>Кириченко Н.В.</a:t>
            </a:r>
          </a:p>
          <a:p>
            <a:r>
              <a:rPr lang="ru-RU" sz="3200" dirty="0" err="1" smtClean="0"/>
              <a:t>Кочерыжкина</a:t>
            </a:r>
            <a:r>
              <a:rPr lang="ru-RU" sz="3200" dirty="0" smtClean="0"/>
              <a:t> О.Б.</a:t>
            </a:r>
          </a:p>
          <a:p>
            <a:r>
              <a:rPr lang="ru-RU" sz="3200" dirty="0" smtClean="0"/>
              <a:t>Прилепа П.А.</a:t>
            </a:r>
          </a:p>
          <a:p>
            <a:endParaRPr lang="ru-RU" sz="32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t="7396" b="14868"/>
          <a:stretch>
            <a:fillRect/>
          </a:stretch>
        </p:blipFill>
        <p:spPr bwMode="auto">
          <a:xfrm>
            <a:off x="7248526" y="868679"/>
            <a:ext cx="4650104" cy="74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низ 4"/>
          <p:cNvSpPr/>
          <p:nvPr/>
        </p:nvSpPr>
        <p:spPr>
          <a:xfrm>
            <a:off x="1143000" y="2331720"/>
            <a:ext cx="9486900" cy="1508760"/>
          </a:xfrm>
          <a:prstGeom prst="ellipseRibbon">
            <a:avLst>
              <a:gd name="adj1" fmla="val 25000"/>
              <a:gd name="adj2" fmla="val 49036"/>
              <a:gd name="adj3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69030" y="2846070"/>
            <a:ext cx="441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Подведение итогов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4-Ходьба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994078" y="1150521"/>
            <a:ext cx="1184687" cy="1095894"/>
          </a:xfrm>
          <a:prstGeom prst="rect">
            <a:avLst/>
          </a:prstGeom>
        </p:spPr>
      </p:pic>
      <p:pic>
        <p:nvPicPr>
          <p:cNvPr id="8" name="Рисунок 7" descr="14-Ходьба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887201" y="3974867"/>
            <a:ext cx="1374890" cy="1095894"/>
          </a:xfrm>
          <a:prstGeom prst="rect">
            <a:avLst/>
          </a:prstGeom>
        </p:spPr>
      </p:pic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614067" y="5762106"/>
            <a:ext cx="1648023" cy="1095894"/>
          </a:xfrm>
          <a:prstGeom prst="rect">
            <a:avLst/>
          </a:prstGeom>
        </p:spPr>
      </p:pic>
      <p:pic>
        <p:nvPicPr>
          <p:cNvPr id="10" name="Рисунок 9" descr="14-Ходьба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20066" y="5348448"/>
            <a:ext cx="1506855" cy="1095894"/>
          </a:xfrm>
          <a:prstGeom prst="rect">
            <a:avLst/>
          </a:prstGeom>
        </p:spPr>
      </p:pic>
      <p:pic>
        <p:nvPicPr>
          <p:cNvPr id="11" name="Рисунок 10" descr="14-Ходьба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6855" y="2175757"/>
            <a:ext cx="1506855" cy="1095894"/>
          </a:xfrm>
          <a:prstGeom prst="rect">
            <a:avLst/>
          </a:prstGeom>
        </p:spPr>
      </p:pic>
      <p:pic>
        <p:nvPicPr>
          <p:cNvPr id="12" name="Рисунок 11" descr="14-Ходьба-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167751" y="-1095894"/>
            <a:ext cx="723529" cy="1095894"/>
          </a:xfrm>
          <a:prstGeom prst="rect">
            <a:avLst/>
          </a:prstGeom>
        </p:spPr>
      </p:pic>
      <p:pic>
        <p:nvPicPr>
          <p:cNvPr id="13" name="Рисунок 12" descr="14-Ходьба-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27668" y="-927661"/>
            <a:ext cx="970932" cy="1095894"/>
          </a:xfrm>
          <a:prstGeom prst="rect">
            <a:avLst/>
          </a:prstGeom>
        </p:spPr>
      </p:pic>
      <p:pic>
        <p:nvPicPr>
          <p:cNvPr id="14" name="Рисунок 13" descr="14-Ходьба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9633" y="-1095894"/>
            <a:ext cx="1506855" cy="1095894"/>
          </a:xfrm>
          <a:prstGeom prst="rect">
            <a:avLst/>
          </a:prstGeom>
        </p:spPr>
      </p:pic>
      <p:pic>
        <p:nvPicPr>
          <p:cNvPr id="15" name="Рисунок 14" descr="14-Ходьба-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48913" y="-547947"/>
            <a:ext cx="1506855" cy="109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3 0.01549 C 0.00963 0.00833 0.03385 0.0259 0.05936 0.02937 C 0.06782 0.03191 0.07602 0.03816 0.0837 0.04487 C 0.08878 0.05365 0.09555 0.05805 0.10128 0.06568 C 0.10713 0.07354 0.11351 0.0858 0.1208 0.08996 C 0.12419 0.09436 0.12692 0.09968 0.13043 0.10384 C 0.13382 0.12026 0.129 0.09528 0.13239 0.13807 C 0.13291 0.14524 0.13655 0.1531 0.13825 0.15911 C 0.1441 0.17969 0.14775 0.18178 0.15972 0.18825 C 0.16428 0.19403 0.16155 0.19103 0.16845 0.19542 C 0.17561 0.19935 0.16936 0.1975 0.17521 0.20213 C 0.18276 0.2086 0.18224 0.20722 0.18992 0.2093 C 0.1937 0.21184 0.19839 0.21508 0.20151 0.2197 C 0.21622 0.24098 0.20164 0.2234 0.21036 0.23335 C 0.21362 0.24191 0.2144 0.25093 0.21713 0.25948 C 0.21908 0.26596 0.22182 0.27405 0.22403 0.2803 C 0.22416 0.28215 0.22507 0.29163 0.22585 0.29417 C 0.22794 0.30065 0.23184 0.30689 0.23275 0.31475 C 0.23536 0.33557 0.2321 0.32932 0.23562 0.33557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0.41166 C 0.01119 0.4105 0.04308 0.40634 0.07524 0.41166 C 0.08331 0.41883 0.09372 0.41998 0.10257 0.42206 C 0.10674 0.42414 0.11104 0.4253 0.1152 0.42738 C 0.15556 0.42623 0.19578 0.42044 0.23587 0.4204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471E-7 -5.92044E-6 C 0.01171 -0.00833 0.02057 -0.02637 0.03215 -0.03632 C 0.04634 -0.04834 0.06209 -0.05482 0.07602 -0.06731 C 0.08696 -0.07702 0.09698 -0.08511 0.10909 -0.08997 C 0.12106 -0.09483 0.13317 -0.09853 0.14514 -0.10361 C 0.16649 -0.11263 0.18667 -0.12628 0.20841 -0.13322 C 0.22208 -0.1427 0.2377 -0.13946 0.25124 -0.15033 C 0.2597 -0.15704 0.26712 -0.16791 0.27558 -0.17461 C 0.28651 -0.18317 0.2968 -0.18872 0.30682 -0.20052 C 0.31216 -0.20676 0.31632 -0.21601 0.3214 -0.22318 C 0.32257 -0.22734 0.32426 -0.23104 0.3253 -0.23521 C 0.32609 -0.23844 0.32609 -0.24261 0.32726 -0.24561 C 0.3309 -0.25533 0.33494 -0.26273 0.33897 -0.27152 C 0.34366 -0.28146 0.33884 -0.27383 0.34184 -0.27845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048E-6 -1.19334E-6 C 0.0026 0.00833 0.00495 0.01642 0.00781 0.02429 C 0.01041 0.03863 0.02122 0.06314 0.02721 0.07609 C 0.02955 0.08835 0.02617 0.07355 0.03215 0.08835 C 0.03267 0.08974 0.03254 0.09182 0.03306 0.09344 C 0.03411 0.09667 0.03554 0.09968 0.03697 0.10222 C 0.04205 0.11124 0.04882 0.12026 0.05454 0.12813 C 0.05806 0.13298 0.06261 0.13553 0.06613 0.14015 C 0.0699 0.14501 0.07225 0.14963 0.07693 0.15218 C 0.08123 0.15727 0.08448 0.16212 0.08761 0.16952 C 0.09047 0.18641 0.09229 0.20791 0.08657 0.22318 C 0.08266 0.23358 0.08019 0.24214 0.07784 0.2544 C 0.07615 0.29001 0.07173 0.32632 0.07784 0.36171 C 0.07824 0.3698 0.07837 0.37766 0.07889 0.38576 C 0.07902 0.38761 0.0798 0.39108 0.0798 0.39108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263E-6 -4.02405E-6 C -0.00157 0.02475 -0.00039 0.01156 -0.00391 0.03978 C -0.00508 0.0488 -0.00846 0.05666 -0.00977 0.06568 C -0.01263 0.08488 -0.01549 0.10407 -0.01953 0.1228 C -0.02044 0.13437 -0.02226 0.14292 -0.02435 0.15379 C -0.02369 0.18247 -0.02526 0.18964 -0.02044 0.21092 C -0.02083 0.22132 -0.02057 0.23173 -0.02148 0.24214 C -0.02174 0.24607 -0.02708 0.26064 -0.02825 0.26457 C -0.0302 0.27105 -0.0302 0.27845 -0.03124 0.28539 C -0.03333 0.30042 -0.0371 0.31291 -0.0371 0.32863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323E-6 -1.3321E-6 C -0.00768 0.01365 -0.01263 0.03308 -0.01744 0.05019 C -0.01979 0.06846 -0.01874 0.0606 -0.02044 0.07424 C -0.02044 0.07424 -0.02525 0.09159 -0.02629 0.09505 C -0.02825 0.10222 -0.03176 0.12651 -0.03202 0.12789 C -0.03541 0.14917 -0.03515 0.17207 -0.03788 0.19357 C -0.03931 0.20444 -0.0397 0.20213 -0.04178 0.21069 C -0.04283 0.21531 -0.0427 0.2204 -0.04374 0.2248 C -0.04947 0.24746 -0.06196 0.26689 -0.07589 0.27151 C -0.08071 0.27729 -0.08578 0.27984 -0.09151 0.28192 C -0.0988 0.29048 -0.10557 0.29418 -0.1139 0.29926 C -0.11664 0.30088 -0.12184 0.31222 -0.12262 0.31314 C -0.12718 0.31846 -0.12965 0.32563 -0.1333 0.3321 C -0.13473 0.33465 -0.13681 0.3365 -0.13824 0.33904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8542E-6 4.09806E-6 C -0.01732 0.00162 -0.03463 0.0037 -0.05169 0.00879 C -0.06757 0.01364 -0.08228 0.02151 -0.09842 0.02428 C -0.10975 0.03238 -0.12524 0.04024 -0.13734 0.04325 C -0.14398 0.04787 -0.1488 0.05042 -0.15583 0.05204 C -0.16234 0.05782 -0.1691 0.0592 -0.17626 0.06059 C -0.18733 0.06707 -0.19904 0.06776 -0.21037 0.07285 C -0.21636 0.07562 -0.22313 0.07747 -0.22885 0.08141 C -0.23497 0.08557 -0.24018 0.09158 -0.24643 0.09528 C -0.25346 0.10384 -0.25346 0.09829 -0.26192 0.11263 C -0.26687 0.12118 -0.27064 0.13136 -0.27559 0.14015 C -0.27845 0.14524 -0.28145 0.15079 -0.28431 0.15587 C -0.28535 0.15772 -0.2873 0.16096 -0.2873 0.16096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309E-6 3.68178E-6 C -0.01432 0.00879 -0.07433 0.00462 -0.0906 0.00532 C -0.11143 0.00462 -0.13213 0.00509 -0.15295 0.00347 C -0.1635 0.00277 -0.17443 -0.00416 -0.18511 -0.00509 C -0.19578 -0.00602 -0.20659 -0.00625 -0.21726 -0.00694 C -0.22091 -0.00833 -0.22741 -0.01087 -0.22989 -0.01388 C -0.2308 -0.01503 -0.23171 -0.01665 -0.23275 -0.01735 C -0.23939 -0.02174 -0.2472 -0.02405 -0.25423 -0.0259 C -0.26595 -0.03284 -0.27441 -0.04926 -0.28638 -0.05527 C -0.29029 -0.06013 -0.29484 -0.06129 -0.29901 -0.06568 C -0.30096 -0.06776 -0.30292 -0.07031 -0.30487 -0.07262 C -0.30578 -0.07378 -0.30773 -0.07609 -0.30773 -0.07609 C -0.31203 -0.0754 -0.32049 -0.07424 -0.32049 -0.07424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0133E-6 -1.20259E-7 C -0.0082 0.00994 -0.01731 0.01064 -0.0272 0.01225 C -0.07055 0.04278 -0.12041 0.01757 -0.16649 0.0104 C -0.17508 0.00601 -0.18289 0.0037 -0.19174 0.00185 C -0.20541 -0.0074 -0.21999 -0.01226 -0.23366 -0.02244 C -0.24446 -0.03053 -0.25357 -0.04256 -0.26386 -0.05181 C -0.27766 -0.06406 -0.29276 -0.07424 -0.30773 -0.08118 C -0.31345 -0.08742 -0.31814 -0.09436 -0.32231 -0.10361 C -0.32829 -0.13067 -0.34157 -0.14894 -0.35147 -0.17114 C -0.36253 -0.19612 -0.37373 -0.22086 -0.38362 -0.24723 C -0.3857 -0.26527 -0.3939 -0.26827 -0.4021 -0.2766 C -0.40679 -0.28145 -0.41109 -0.28747 -0.41577 -0.29232 C -0.4172 -0.29371 -0.41903 -0.29348 -0.42059 -0.29394 C -0.42775 -0.29649 -0.43478 -0.29926 -0.44207 -0.30088 C -0.44675 -0.30366 -0.45105 -0.30736 -0.45573 -0.30967 C -0.4599 -0.31476 -0.46159 -0.3217 -0.46641 -0.32516 C -0.46836 -0.32655 -0.47227 -0.32863 -0.47227 -0.32863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0797" y="501134"/>
            <a:ext cx="67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0140" y="1120140"/>
            <a:ext cx="80238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группе провести корректировку Программы воспитания БОУ г. Омска «Средняя общеобразовательная школа №17» с учетом выдвинутых предложений и внести  изменения, подготовить документ к утверждению до 15.05.2021 года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 ученическую и родительскую общественность с разработанной Программой воспитания </a:t>
            </a:r>
          </a:p>
          <a:p>
            <a:pPr marL="514350" indent="-514350">
              <a:buFont typeface="Calibri" pitchFamily="34" charset="0"/>
              <a:buAutoNum type="arabicParenR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Картинки воздушные шары, Стоковые Фотографии и Роялти-Фри Изображения воздушные  шары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тинки воздушные шары, Стоковые Фотографии и Роялти-Фри Изображения воздушные  шары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496" y="-1497330"/>
            <a:ext cx="13253085" cy="88353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8295" y="5543550"/>
            <a:ext cx="1269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РЕФЛЕКСИЯ «ШАРИК СЧАСТЬЯ»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   Ничему тому, что важно знать, научить нельзя, — все, что может сделать учитель, это указать дорожки.</a:t>
            </a:r>
          </a:p>
          <a:p>
            <a:pPr algn="r">
              <a:buNone/>
            </a:pPr>
            <a:r>
              <a:rPr lang="ru-RU" sz="3600" dirty="0" smtClean="0"/>
              <a:t> </a:t>
            </a:r>
            <a:r>
              <a:rPr lang="ru-RU" sz="3600" i="1" dirty="0" smtClean="0"/>
              <a:t>Олдингтон Р.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272984" y="247006"/>
            <a:ext cx="2788920" cy="170307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7978140" y="4652010"/>
            <a:ext cx="3566160" cy="17602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55330" y="5086350"/>
            <a:ext cx="294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Вступительное слово директора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4-Ходьба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6550" y="372241"/>
            <a:ext cx="1790497" cy="1302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665E-6 -4.91212E-6 C 0.01145 -0.00532 0.02343 -0.0037 0.03488 -0.00694 C 0.04478 -0.01387 0.03488 -0.00879 0.04465 -0.00879 C 0.06001 -0.00879 0.04243 -0.01064 0.05259 -0.01226 C 0.06548 -0.01434 0.07836 -0.01573 0.09151 -0.01734 C 0.10739 -0.01642 0.11299 -0.01318 0.12549 -0.01919 C 0.18159 -0.01526 0.15347 -0.01226 0.15191 0.14871 C 0.15191 0.15171 0.15126 0.15449 0.15087 0.15726 C 0.15048 0.16489 0.15061 0.17253 0.14996 0.17993 C 0.14957 0.18293 0.14827 0.18548 0.14788 0.18848 C 0.14657 0.20745 0.14892 0.24006 0.14202 0.2574 C 0.13928 0.30088 0.13967 0.34274 0.13928 0.38737 C 0.13967 0.46415 0.13746 0.53353 0.14501 0.60685 C 0.14631 0.61887 0.1454 0.63252 0.14892 0.64316 C 0.15699 0.66767 0.17703 0.6827 0.18979 0.69704 C 0.19409 0.70167 0.19864 0.70282 0.20333 0.7056 C 0.20658 0.70791 0.21322 0.71254 0.21322 0.71254 C 0.22819 0.71161 0.24316 0.71161 0.25787 0.7093 C 0.26373 0.70814 0.26907 0.70236 0.27454 0.69866 C 0.2968 0.68455 0.31593 0.66166 0.33689 0.64316 C 0.34014 0.62859 0.34574 0.6272 0.35147 0.61587 C 0.35524 0.60823 0.3572 0.59829 0.36123 0.59135 C 0.36344 0.58765 0.36579 0.58326 0.368 0.57933 C 0.37178 0.56637 0.37659 0.55712 0.38063 0.54487 C 0.38662 0.5266 0.39104 0.50625 0.3943 0.48613 C 0.39456 0.48034 0.39456 0.47433 0.39534 0.46878 C 0.39547 0.466 0.3969 0.46439 0.39716 0.46184 C 0.39846 0.45097 0.3982 0.43987 0.39911 0.429 C 0.40159 0.40171 0.40367 0.38437 0.40888 0.35985 C 0.41018 0.34644 0.41161 0.33118 0.41369 0.31822 C 0.41473 0.31291 0.41708 0.30897 0.41877 0.30435 C 0.42046 0.2914 0.42528 0.27891 0.42931 0.26781 C 0.43218 0.25208 0.42684 0.2796 0.43413 0.25416 C 0.43647 0.24561 0.43699 0.23959 0.43816 0.23173 C 0.43842 0.22942 0.43816 0.22664 0.43908 0.22479 C 0.44025 0.22225 0.44246 0.22132 0.44389 0.21947 C 0.45782 0.18848 0.43673 0.23427 0.45379 0.20398 C 0.45431 0.20282 0.45379 0.19958 0.4547 0.19889 C 0.45821 0.19635 0.46238 0.19658 0.46628 0.19542 C 0.47435 0.18501 0.48347 0.19195 0.49271 0.18687 C 0.49661 0.18872 0.5013 0.1901 0.5052 0.19357 C 0.50794 0.19588 0.51106 0.20074 0.51419 0.20236 C 0.52239 0.20722 0.53137 0.2086 0.53944 0.21415 C 0.55545 0.22595 0.53775 0.21832 0.55884 0.22479 C 0.58448 0.24121 0.55832 0.22479 0.63395 0.23011 C 0.64007 0.23057 0.64592 0.24353 0.65035 0.24908 C 0.65842 0.26897 0.65308 0.25786 0.66792 0.28007 L 0.66792 0.28007 C 0.67456 0.29371 0.67092 0.2907 0.67664 0.29371 C 0.68732 0.33279 0.69864 0.37049 0.71075 0.40819 C 0.71361 0.41721 0.71452 0.42785 0.71674 0.43756 C 0.71752 0.44866 0.71739 0.45074 0.72064 0.46184 C 0.72168 0.46554 0.72312 0.46878 0.72455 0.47202 C 0.72507 0.47387 0.72637 0.47734 0.72637 0.47734 C 0.72728 0.48497 0.72871 0.49168 0.73119 0.49792 C 0.73444 0.50555 0.73405 0.5 0.736 0.50856 C 0.74082 0.52683 0.73652 0.51758 0.74186 0.52752 C 0.74225 0.52983 0.74212 0.53261 0.7429 0.53423 C 0.74902 0.54625 0.75904 0.55412 0.7662 0.56383 C 0.76764 0.56545 0.76855 0.56915 0.77011 0.57077 C 0.77245 0.57308 0.77532 0.57285 0.77805 0.57401 C 0.78391 0.58141 0.77727 0.57401 0.78677 0.58094 C 0.79224 0.58534 0.7968 0.59274 0.80226 0.59667 C 0.81098 0.60292 0.82075 0.60754 0.82856 0.61725 C 0.83754 0.62859 0.84184 0.63622 0.85199 0.63992 C 0.85602 0.64339 0.85928 0.64917 0.86357 0.65217 C 0.87295 0.65842 0.88206 0.66374 0.89182 0.66744 C 0.90575 0.6827 0.9271 0.6834 0.94246 0.68501 C 0.95548 0.69195 0.9685 0.68293 0.98138 0.68293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345" y="1403856"/>
            <a:ext cx="5465065" cy="44319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dirty="0"/>
              <a:t>Распоряжение Правительства Российской Федерации от 29 мая 2015 г. 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N </a:t>
            </a:r>
            <a:r>
              <a:rPr lang="ru-RU" sz="3200" b="1" dirty="0"/>
              <a:t>996-р 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г</a:t>
            </a:r>
            <a:r>
              <a:rPr lang="ru-RU" sz="3200" b="1" dirty="0"/>
              <a:t>. Москва 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"</a:t>
            </a:r>
            <a:r>
              <a:rPr lang="ru-RU" sz="3200" b="1" dirty="0"/>
              <a:t>Стратегия развития воспитания в Российской Федерации на период 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до </a:t>
            </a:r>
            <a:r>
              <a:rPr lang="ru-RU" sz="3200" b="1" dirty="0"/>
              <a:t>2025 года"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59" y="688340"/>
            <a:ext cx="5964445" cy="55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1191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51842"/>
            <a:ext cx="8714104" cy="553998"/>
          </a:xfrm>
        </p:spPr>
        <p:txBody>
          <a:bodyPr/>
          <a:lstStyle/>
          <a:p>
            <a:r>
              <a:rPr lang="ru-RU" dirty="0"/>
              <a:t>Основания для разработки программы воспитания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5486400" cy="270843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31 июля 2020 года принят закон N 304-ФЗ </a:t>
            </a: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О ВНЕСЕНИИ ИЗМЕНЕНИЙ В ФЕДЕРАЛЬНЫЙ ЗАКОН </a:t>
            </a:r>
          </a:p>
          <a:p>
            <a:pPr algn="ctr">
              <a:buNone/>
            </a:pPr>
            <a:r>
              <a:rPr lang="ru-RU" b="1" dirty="0"/>
              <a:t>"ОБ ОБРАЗОВАНИИ В РОССИЙСКОЙ ФЕДЕРАЦИИ" ПО ВОПРОСАМ ВОСПИТАНИЯ ОБУЧАЮЩИХСЯ.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990600"/>
            <a:ext cx="475488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7739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320" y="617265"/>
            <a:ext cx="6086475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120" dirty="0">
                <a:solidFill>
                  <a:srgbClr val="1F2F13"/>
                </a:solidFill>
                <a:latin typeface="Garamond"/>
                <a:cs typeface="Garamond"/>
              </a:rPr>
              <a:t>Изменения</a:t>
            </a:r>
            <a:r>
              <a:rPr sz="4200" b="1" i="1" spc="-60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05" dirty="0">
                <a:solidFill>
                  <a:srgbClr val="1F2F13"/>
                </a:solidFill>
                <a:latin typeface="Garamond"/>
                <a:cs typeface="Garamond"/>
              </a:rPr>
              <a:t>в</a:t>
            </a:r>
            <a:r>
              <a:rPr sz="4200" b="1" i="1" spc="-65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4200" b="1" i="1" spc="-114" dirty="0">
                <a:solidFill>
                  <a:srgbClr val="1F2F13"/>
                </a:solidFill>
                <a:latin typeface="Garamond"/>
                <a:cs typeface="Garamond"/>
              </a:rPr>
              <a:t>273-ФЗ</a:t>
            </a:r>
            <a:r>
              <a:rPr sz="4200" b="1" i="1" spc="-40" dirty="0">
                <a:solidFill>
                  <a:srgbClr val="1F2F13"/>
                </a:solidFill>
                <a:latin typeface="Garamond"/>
                <a:cs typeface="Garamond"/>
              </a:rPr>
              <a:t> </a:t>
            </a:r>
            <a:r>
              <a:rPr sz="2500" b="1" i="1" spc="-40" dirty="0">
                <a:solidFill>
                  <a:srgbClr val="1F2F13"/>
                </a:solidFill>
                <a:latin typeface="Garamond"/>
                <a:cs typeface="Garamond"/>
              </a:rPr>
              <a:t>(п.2.ст.2)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631" y="1459230"/>
            <a:ext cx="11452860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20066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Garamond"/>
                <a:cs typeface="Garamond"/>
              </a:rPr>
              <a:t>воспитание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-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деятельность, направленная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на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развитие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личности, создание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условий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для </a:t>
            </a:r>
            <a:r>
              <a:rPr sz="2400" spc="-58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самоопределения и социализации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обучающихся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на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основе социокультурных,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духовно- </a:t>
            </a:r>
            <a:r>
              <a:rPr sz="2400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нравственных ценностей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и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принятых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в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российском обществе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правил и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норм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поведения </a:t>
            </a:r>
            <a:r>
              <a:rPr sz="2400" spc="-58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400" spc="-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интересах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человека,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семьи,</a:t>
            </a:r>
            <a:r>
              <a:rPr sz="24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общества </a:t>
            </a:r>
            <a:r>
              <a:rPr sz="2400" dirty="0">
                <a:solidFill>
                  <a:srgbClr val="171717"/>
                </a:solidFill>
                <a:latin typeface="Garamond"/>
                <a:cs typeface="Garamond"/>
              </a:rPr>
              <a:t>и</a:t>
            </a:r>
            <a:r>
              <a:rPr sz="2400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Garamond"/>
                <a:cs typeface="Garamond"/>
              </a:rPr>
              <a:t>государства,</a:t>
            </a:r>
            <a:r>
              <a:rPr sz="2400" spc="2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формирование</a:t>
            </a:r>
            <a:r>
              <a:rPr sz="2400" spc="-3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у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обучающихся</a:t>
            </a:r>
            <a:endParaRPr sz="2400" dirty="0">
              <a:latin typeface="Garamond"/>
              <a:cs typeface="Garamond"/>
            </a:endParaRPr>
          </a:p>
          <a:p>
            <a:pPr marL="194945" marR="427355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чувства</a:t>
            </a:r>
            <a:r>
              <a:rPr sz="2400" spc="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патриотизма,</a:t>
            </a:r>
            <a:r>
              <a:rPr sz="2400" spc="-1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гражданственности,</a:t>
            </a:r>
            <a:r>
              <a:rPr sz="2400" spc="-1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уважения</a:t>
            </a:r>
            <a:r>
              <a:rPr sz="2400" spc="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к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 памяти</a:t>
            </a:r>
            <a:r>
              <a:rPr sz="2400" spc="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защитников</a:t>
            </a:r>
            <a:r>
              <a:rPr sz="2400" spc="-2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Отечества</a:t>
            </a:r>
            <a:r>
              <a:rPr sz="2400" spc="2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-58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подвигам</a:t>
            </a:r>
            <a:r>
              <a:rPr sz="2400" spc="-3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Героев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Отечества,</a:t>
            </a:r>
            <a:r>
              <a:rPr sz="2400" spc="2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закону</a:t>
            </a:r>
            <a:r>
              <a:rPr sz="2400" spc="-2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правопорядку,</a:t>
            </a:r>
            <a:r>
              <a:rPr sz="2400" spc="-3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человеку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 труда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 и старшему</a:t>
            </a:r>
            <a:endParaRPr sz="2400" dirty="0">
              <a:latin typeface="Garamond"/>
              <a:cs typeface="Garamond"/>
            </a:endParaRPr>
          </a:p>
          <a:p>
            <a:pPr marL="194945" marR="714375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поколению, взаимного уважения,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бережного отношения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к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культурному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наследию и </a:t>
            </a:r>
            <a:r>
              <a:rPr sz="2400" spc="-58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традициям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многонационального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народа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Российской Федерации, природе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и </a:t>
            </a:r>
            <a:r>
              <a:rPr sz="2400" spc="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Garamond"/>
                <a:cs typeface="Garamond"/>
              </a:rPr>
              <a:t>окружающей</a:t>
            </a:r>
            <a:r>
              <a:rPr sz="2400" spc="-1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C00000"/>
                </a:solidFill>
                <a:latin typeface="Garamond"/>
                <a:cs typeface="Garamond"/>
              </a:rPr>
              <a:t>среде</a:t>
            </a:r>
            <a:endParaRPr sz="2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Garamond"/>
              <a:cs typeface="Garamond"/>
            </a:endParaRPr>
          </a:p>
          <a:p>
            <a:pPr marL="2540" algn="ctr">
              <a:lnSpc>
                <a:spcPts val="2280"/>
              </a:lnSpc>
            </a:pP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Федеральный</a:t>
            </a:r>
            <a:r>
              <a:rPr sz="2000" spc="-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закон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 от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31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июля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2020</a:t>
            </a:r>
            <a:r>
              <a:rPr sz="2000" spc="-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171717"/>
                </a:solidFill>
                <a:latin typeface="Garamond"/>
                <a:cs typeface="Garamond"/>
              </a:rPr>
              <a:t>г. N</a:t>
            </a:r>
            <a:r>
              <a:rPr sz="2000" spc="-5" dirty="0">
                <a:solidFill>
                  <a:srgbClr val="171717"/>
                </a:solidFill>
                <a:latin typeface="Garamond"/>
                <a:cs typeface="Garamond"/>
              </a:rPr>
              <a:t> 304-ФЗ</a:t>
            </a:r>
            <a:endParaRPr sz="2000" dirty="0">
              <a:latin typeface="Garamond"/>
              <a:cs typeface="Garamond"/>
            </a:endParaRPr>
          </a:p>
          <a:p>
            <a:pPr algn="ctr">
              <a:lnSpc>
                <a:spcPts val="2280"/>
              </a:lnSpc>
            </a:pP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"О внесении</a:t>
            </a:r>
            <a:r>
              <a:rPr sz="2000" i="1" spc="-1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изменений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в Федеральный</a:t>
            </a:r>
            <a:r>
              <a:rPr sz="2000" i="1" spc="-2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закон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"Об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образовании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в</a:t>
            </a:r>
            <a:r>
              <a:rPr sz="2000" i="1" spc="5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Российской Федерации"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по вопросам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spc="-5" dirty="0">
                <a:solidFill>
                  <a:srgbClr val="171717"/>
                </a:solidFill>
                <a:latin typeface="Garamond"/>
                <a:cs typeface="Garamond"/>
              </a:rPr>
              <a:t>воспитания</a:t>
            </a:r>
            <a:r>
              <a:rPr sz="2000" i="1" spc="-10" dirty="0">
                <a:solidFill>
                  <a:srgbClr val="171717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171717"/>
                </a:solidFill>
                <a:latin typeface="Garamond"/>
                <a:cs typeface="Garamond"/>
              </a:rPr>
              <a:t>обучающихся"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515_TF88997677" id="{B20EB055-FA54-4C27-B716-3EB77E8BFF1E}" vid="{50D2BDE3-78C5-49FC-AA90-D2DC7DC5972E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 (1)</Template>
  <TotalTime>0</TotalTime>
  <Words>1730</Words>
  <Application>Microsoft Office PowerPoint</Application>
  <PresentationFormat>Произвольный</PresentationFormat>
  <Paragraphs>281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Научная литература 16 х 9</vt:lpstr>
      <vt:lpstr>Тема Office</vt:lpstr>
      <vt:lpstr>БОУ  г.Омска  «Средняя общеобразовательная школа №17»</vt:lpstr>
      <vt:lpstr>Цель педагогического совета</vt:lpstr>
      <vt:lpstr>Задачи педагогического совета</vt:lpstr>
      <vt:lpstr>Ход педагогического совета</vt:lpstr>
      <vt:lpstr>Слайд 5</vt:lpstr>
      <vt:lpstr>Слайд 6</vt:lpstr>
      <vt:lpstr>Слайд 7</vt:lpstr>
      <vt:lpstr>Основания для разработки программы воспитания</vt:lpstr>
      <vt:lpstr>Изменения в 273-ФЗ (п.2.ст.2)</vt:lpstr>
      <vt:lpstr>Изменения в 273-ФЗ (п.9.ст.2)</vt:lpstr>
      <vt:lpstr>Кто разрабатывает рабочую программу воспитания  и календарный план воспитательной работы?</vt:lpstr>
      <vt:lpstr>Важно!!!</vt:lpstr>
      <vt:lpstr>Когда Организация должна разработать  данные документы?</vt:lpstr>
      <vt:lpstr>Слайд 14</vt:lpstr>
      <vt:lpstr>Организация воспитательной работы </vt:lpstr>
      <vt:lpstr>Базовые национальные ценности</vt:lpstr>
      <vt:lpstr>Программа воспитания</vt:lpstr>
      <vt:lpstr>Цель внедрения программы воспитания </vt:lpstr>
      <vt:lpstr>Методические рекомендации по разработке программы воспитания</vt:lpstr>
      <vt:lpstr>ПРИНЦИПЫ И ПОДХОДЫ К РЕАЛИЗАЦИИ ПРОГРАММЫ</vt:lpstr>
      <vt:lpstr> Центр программы воспитания - личностное развитие обучающихся</vt:lpstr>
      <vt:lpstr>Программа воспитания</vt:lpstr>
      <vt:lpstr> Цели и задачи воспитания на разных уровнях общего образования  -</vt:lpstr>
      <vt:lpstr>Задачи воспитания </vt:lpstr>
      <vt:lpstr>Модули программы воспитания</vt:lpstr>
      <vt:lpstr>Слайд 26</vt:lpstr>
      <vt:lpstr>     Результаты работы творческой группы по созданию проекта: «Рабочая программа воспитания БОУ г.Омска «Средняя общеобразовательная школа №17» </vt:lpstr>
      <vt:lpstr>Слайд 28</vt:lpstr>
      <vt:lpstr>План работы творческой группы педагогов:</vt:lpstr>
      <vt:lpstr>Анализ планов воспитательной работы за предыдущий период</vt:lpstr>
      <vt:lpstr>Результаты работы творческой группы педагогов: </vt:lpstr>
      <vt:lpstr>Инвариантный модуль. Классное руководство</vt:lpstr>
      <vt:lpstr>Инвариантный модуль. Курсы внеурочной деятельности </vt:lpstr>
      <vt:lpstr>Инвариантный модуль. Самоуправление</vt:lpstr>
      <vt:lpstr>Инвариантный модуль. Профориентация</vt:lpstr>
      <vt:lpstr>Инвариантный модуль. Работа с родителями </vt:lpstr>
      <vt:lpstr>Вариативный модуль. Календарь ключевых общешкольных дел</vt:lpstr>
      <vt:lpstr>Слайд 38</vt:lpstr>
      <vt:lpstr>Вариативный модуль. Детские общественные объединения  </vt:lpstr>
      <vt:lpstr>Вариативный модуль. Школьные медиа  </vt:lpstr>
      <vt:lpstr> Вариативный модуль. Экскурсионная деятельность </vt:lpstr>
      <vt:lpstr>Вариативный модуль. Организация предметно-эстетической среды </vt:lpstr>
      <vt:lpstr>Слайд 43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2020-12-03T06:28:43Z</dcterms:created>
  <dcterms:modified xsi:type="dcterms:W3CDTF">2021-03-26T01:48:59Z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ampaignTags" pid="2">
    <vt:lpwstr/>
  </property>
  <property fmtid="{D5CDD505-2E9C-101B-9397-08002B2CF9AE}" name="ContentTypeId" pid="3">
    <vt:lpwstr>0x0101006EDDDB5EE6D98C44930B742096920B300400F5B6D36B3EF94B4E9A635CDF2A18F5B8</vt:lpwstr>
  </property>
  <property fmtid="{D5CDD505-2E9C-101B-9397-08002B2CF9AE}" name="FeatureTags" pid="4">
    <vt:lpwstr/>
  </property>
  <property fmtid="{D5CDD505-2E9C-101B-9397-08002B2CF9AE}" name="InternalTags" pid="5">
    <vt:lpwstr/>
  </property>
  <property fmtid="{D5CDD505-2E9C-101B-9397-08002B2CF9AE}" name="LocalizationTags" pid="6">
    <vt:lpwstr/>
  </property>
  <property fmtid="{D5CDD505-2E9C-101B-9397-08002B2CF9AE}" name="NXPowerLiteLastOptimized" pid="7">
    <vt:lpwstr>2086352</vt:lpwstr>
  </property>
  <property fmtid="{D5CDD505-2E9C-101B-9397-08002B2CF9AE}" name="NXPowerLiteSettings" pid="8">
    <vt:lpwstr>C7000400038000</vt:lpwstr>
  </property>
  <property fmtid="{D5CDD505-2E9C-101B-9397-08002B2CF9AE}" name="NXPowerLiteVersion" pid="9">
    <vt:lpwstr>S9.0.3</vt:lpwstr>
  </property>
  <property fmtid="{D5CDD505-2E9C-101B-9397-08002B2CF9AE}" name="ScenarioTags" pid="10">
    <vt:lpwstr/>
  </property>
</Properties>
</file>