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86" r:id="rId3"/>
    <p:sldId id="289" r:id="rId4"/>
    <p:sldId id="258" r:id="rId5"/>
    <p:sldId id="285" r:id="rId6"/>
    <p:sldId id="287" r:id="rId7"/>
    <p:sldId id="290" r:id="rId8"/>
    <p:sldId id="264" r:id="rId9"/>
    <p:sldId id="265" r:id="rId10"/>
    <p:sldId id="269" r:id="rId11"/>
    <p:sldId id="271" r:id="rId12"/>
    <p:sldId id="272" r:id="rId13"/>
    <p:sldId id="273" r:id="rId14"/>
    <p:sldId id="276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279" r:id="rId29"/>
    <p:sldId id="281" r:id="rId30"/>
    <p:sldId id="28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99"/>
    <a:srgbClr val="3333CC"/>
    <a:srgbClr val="660066"/>
    <a:srgbClr val="996600"/>
    <a:srgbClr val="009999"/>
    <a:srgbClr val="6600FF"/>
    <a:srgbClr val="009900"/>
    <a:srgbClr val="D60093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229FB-046B-4474-B049-11E96F06A0BB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E9809-7EB4-413D-821C-C4A37EE51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14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7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1C6A6-BC3D-4F7E-91DE-A1B98609D264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2151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E9809-7EB4-413D-821C-C4A37EE510CF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E42E-83A7-4902-8176-11EF38214305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1BF7-0C00-49F3-B57B-4D6B57D94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E42E-83A7-4902-8176-11EF38214305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1BF7-0C00-49F3-B57B-4D6B57D94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E42E-83A7-4902-8176-11EF38214305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1BF7-0C00-49F3-B57B-4D6B57D94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E42E-83A7-4902-8176-11EF38214305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1BF7-0C00-49F3-B57B-4D6B57D94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E42E-83A7-4902-8176-11EF38214305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1BF7-0C00-49F3-B57B-4D6B57D94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E42E-83A7-4902-8176-11EF38214305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1BF7-0C00-49F3-B57B-4D6B57D94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E42E-83A7-4902-8176-11EF38214305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1BF7-0C00-49F3-B57B-4D6B57D94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E42E-83A7-4902-8176-11EF38214305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1BF7-0C00-49F3-B57B-4D6B57D94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E42E-83A7-4902-8176-11EF38214305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1BF7-0C00-49F3-B57B-4D6B57D94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E42E-83A7-4902-8176-11EF38214305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1BF7-0C00-49F3-B57B-4D6B57D94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E42E-83A7-4902-8176-11EF38214305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1BF7-0C00-49F3-B57B-4D6B57D94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2E42E-83A7-4902-8176-11EF38214305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51BF7-0C00-49F3-B57B-4D6B57D94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6.jpeg"/><Relationship Id="rId3" Type="http://schemas.openxmlformats.org/officeDocument/2006/relationships/image" Target="../media/image8.jpeg"/><Relationship Id="rId7" Type="http://schemas.openxmlformats.org/officeDocument/2006/relationships/image" Target="../media/image19.png"/><Relationship Id="rId12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image" Target="../media/image13.jpe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9.png"/><Relationship Id="rId7" Type="http://schemas.openxmlformats.org/officeDocument/2006/relationships/image" Target="../media/image2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t-gdefon.gallery.world/wallpapers_original/476830_gallery.worl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2883" y="0"/>
            <a:ext cx="91868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00043"/>
            <a:ext cx="8352928" cy="48068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БОУ г. Омска «Средняя общеобразовательная школа №17»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661248"/>
            <a:ext cx="3779912" cy="119675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Педагогический совет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09.11.2020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052736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«Электронное обучение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можем и реализуем!»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mama.ua/media/posts/Rebenok-boitsya-idti-v-shkol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2808312" cy="1864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proufu.ru/upload/iblock/399/399a42ece3ae7281fc7769ebb74db86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437112"/>
            <a:ext cx="3327697" cy="22123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759" y="138583"/>
            <a:ext cx="7886700" cy="105816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 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628800"/>
            <a:ext cx="2078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Новый материал и мотивация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3068960"/>
            <a:ext cx="1580336" cy="7789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1336" y="1052736"/>
            <a:ext cx="2072718" cy="1152128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0" y="2924944"/>
            <a:ext cx="9144000" cy="40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76256" y="1124744"/>
            <a:ext cx="1970933" cy="181588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Онлайн-уроки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 мин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804248" y="3068960"/>
            <a:ext cx="2108844" cy="184665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Практикум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170" name="Picture 2" descr="https://i.artfile.ru/2272x1704_1148447_%5bwww.ArtFile.ru%5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637" y="161497"/>
            <a:ext cx="1462782" cy="10970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24100" y="234030"/>
            <a:ext cx="1117359" cy="8415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1560" y="3356992"/>
            <a:ext cx="2366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Закрепление и самостоятельное изучение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560" y="5301208"/>
            <a:ext cx="2078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Оценка и рефлексия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48264" y="5013176"/>
            <a:ext cx="1872208" cy="138499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Обратная связь</a:t>
            </a:r>
          </a:p>
          <a:p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0" y="4869160"/>
            <a:ext cx="9144000" cy="40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3888" y="3732601"/>
            <a:ext cx="1224136" cy="1136559"/>
          </a:xfrm>
          <a:prstGeom prst="rect">
            <a:avLst/>
          </a:prstGeom>
        </p:spPr>
      </p:pic>
      <p:pic>
        <p:nvPicPr>
          <p:cNvPr id="1026" name="Picture 2" descr="https://tehnot.com/wp-content/uploads/2016/05/maxresdefault3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1556792"/>
            <a:ext cx="2088106" cy="1152128"/>
          </a:xfrm>
          <a:prstGeom prst="rect">
            <a:avLst/>
          </a:prstGeom>
          <a:noFill/>
        </p:spPr>
      </p:pic>
      <p:pic>
        <p:nvPicPr>
          <p:cNvPr id="1028" name="Picture 4" descr="https://avatars.mds.yandex.net/get-pdb/1345038/6f342b5c-4a64-4281-92a9-0c7817c48221/s1200?webp=fals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2924944"/>
            <a:ext cx="1872208" cy="1872208"/>
          </a:xfrm>
          <a:prstGeom prst="rect">
            <a:avLst/>
          </a:prstGeom>
          <a:noFill/>
        </p:spPr>
      </p:pic>
      <p:pic>
        <p:nvPicPr>
          <p:cNvPr id="3" name="Picture 2" descr="d:\Users\Пользователь\Desktop\slide-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760" y="5085184"/>
            <a:ext cx="1840271" cy="1378331"/>
          </a:xfrm>
          <a:prstGeom prst="rect">
            <a:avLst/>
          </a:prstGeom>
          <a:noFill/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04048" y="5085184"/>
            <a:ext cx="1343226" cy="720080"/>
          </a:xfrm>
          <a:prstGeom prst="rect">
            <a:avLst/>
          </a:prstGeom>
        </p:spPr>
      </p:pic>
      <p:pic>
        <p:nvPicPr>
          <p:cNvPr id="21506" name="Picture 2" descr="Whatsapp логотипы скачать бесплатно PNG, Whatsapp логотип 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40152" y="5517232"/>
            <a:ext cx="1008112" cy="1008113"/>
          </a:xfrm>
          <a:prstGeom prst="rect">
            <a:avLst/>
          </a:prstGeom>
          <a:noFill/>
        </p:spPr>
      </p:pic>
      <p:sp>
        <p:nvSpPr>
          <p:cNvPr id="21508" name="AutoShape 4" descr="Электронный дневник — МБОУ «СОШ им. И.Абдуллина с. Зириклы» | Официальный  сай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Электронный дневник — МБОУ «СОШ им. И.Абдуллина с. Зириклы» | Официальный  сай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Электронный дневник — МБОУ «СОШ им. И.Абдуллина с. Зириклы» | Официальный  сай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5" name="Picture 11" descr="C:\Users\User\Desktop\Без названия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95936" y="5085184"/>
            <a:ext cx="1168524" cy="1168524"/>
          </a:xfrm>
          <a:prstGeom prst="rect">
            <a:avLst/>
          </a:prstGeom>
          <a:noFill/>
        </p:spPr>
      </p:pic>
      <p:pic>
        <p:nvPicPr>
          <p:cNvPr id="21516" name="Picture 12" descr="C:\Users\User\Desktop\провер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75856" y="2780928"/>
            <a:ext cx="1957012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60866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759" y="138583"/>
            <a:ext cx="3513185" cy="113017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 Б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340768"/>
            <a:ext cx="2078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Новый материал и мотивация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3501008"/>
            <a:ext cx="1580336" cy="77895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0" y="3260436"/>
            <a:ext cx="9144000" cy="40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64288" y="1196752"/>
            <a:ext cx="1754909" cy="175432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Онлайн-уроки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20 мин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804248" y="3322295"/>
            <a:ext cx="2108844" cy="184665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Практикум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170" name="Picture 2" descr="https://i.artfile.ru/2272x1704_1148447_%5bwww.ArtFile.ru%5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637" y="161497"/>
            <a:ext cx="1462782" cy="10970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24100" y="234030"/>
            <a:ext cx="1117359" cy="8415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7544" y="3645024"/>
            <a:ext cx="2510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Закрепление и самостоятельное изучение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560" y="5517232"/>
            <a:ext cx="2222197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Оценка и рефлексия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4248" y="5229200"/>
            <a:ext cx="2089460" cy="138499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Обратная связь</a:t>
            </a:r>
          </a:p>
          <a:p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0" y="5157192"/>
            <a:ext cx="9144000" cy="40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6" descr="http://induc.ru/upload/iblock/e71/e71752eb8213689b067c40fd3fe0863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677" y="1986965"/>
            <a:ext cx="1841097" cy="11716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4077072"/>
            <a:ext cx="773522" cy="7181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80205" y="1395314"/>
            <a:ext cx="1937262" cy="1038532"/>
          </a:xfrm>
          <a:prstGeom prst="rect">
            <a:avLst/>
          </a:prstGeom>
        </p:spPr>
      </p:pic>
      <p:cxnSp>
        <p:nvCxnSpPr>
          <p:cNvPr id="23" name="Прямая соединительная линия 22"/>
          <p:cNvCxnSpPr/>
          <p:nvPr/>
        </p:nvCxnSpPr>
        <p:spPr>
          <a:xfrm flipV="1">
            <a:off x="6007867" y="479695"/>
            <a:ext cx="856322" cy="5024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59325" y="2150706"/>
            <a:ext cx="1839708" cy="1105059"/>
          </a:xfrm>
          <a:prstGeom prst="rect">
            <a:avLst/>
          </a:prstGeom>
        </p:spPr>
      </p:pic>
      <p:pic>
        <p:nvPicPr>
          <p:cNvPr id="26" name="Picture 4" descr="https://avatars.mds.yandex.net/get-pdb/1345038/6f342b5c-4a64-4281-92a9-0c7817c48221/s1200?webp=fals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128" y="3501008"/>
            <a:ext cx="1000132" cy="1000132"/>
          </a:xfrm>
          <a:prstGeom prst="rect">
            <a:avLst/>
          </a:prstGeom>
          <a:noFill/>
        </p:spPr>
      </p:pic>
      <p:pic>
        <p:nvPicPr>
          <p:cNvPr id="27" name="Picture 2" descr="d:\Users\Пользователь\Desktop\slide-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59832" y="5157192"/>
            <a:ext cx="1406513" cy="1053454"/>
          </a:xfrm>
          <a:prstGeom prst="rect">
            <a:avLst/>
          </a:prstGeom>
          <a:noFill/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148064" y="5229200"/>
            <a:ext cx="1008568" cy="540676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7452320" y="1772816"/>
            <a:ext cx="1224136" cy="1008112"/>
          </a:xfrm>
          <a:prstGeom prst="line">
            <a:avLst/>
          </a:prstGeom>
          <a:scene3d>
            <a:camera prst="orthographicFront">
              <a:rot lat="0" lon="9000000" rev="0"/>
            </a:camera>
            <a:lightRig rig="threePt" dir="t"/>
          </a:scene3d>
          <a:sp3d contourW="12700">
            <a:contourClr>
              <a:schemeClr val="tx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452320" y="1844824"/>
            <a:ext cx="1080120" cy="792088"/>
          </a:xfrm>
          <a:prstGeom prst="line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 descr="Whatsapp логотипы скачать бесплатно PNG, Whatsapp логотип 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24128" y="5661248"/>
            <a:ext cx="1008112" cy="1008113"/>
          </a:xfrm>
          <a:prstGeom prst="rect">
            <a:avLst/>
          </a:prstGeom>
          <a:noFill/>
        </p:spPr>
      </p:pic>
      <p:pic>
        <p:nvPicPr>
          <p:cNvPr id="33" name="Picture 11" descr="C:\Users\User\Desktop\Без названия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11960" y="5445224"/>
            <a:ext cx="1168524" cy="1168524"/>
          </a:xfrm>
          <a:prstGeom prst="rect">
            <a:avLst/>
          </a:prstGeom>
          <a:noFill/>
        </p:spPr>
      </p:pic>
      <p:sp>
        <p:nvSpPr>
          <p:cNvPr id="20482" name="AutoShape 2" descr="Купить Смартфон Samsung Galaxy A7 (2018) 64GB Black по выгодной цене в  интернет-магазине Билайн Моск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Купить Смартфон Samsung Galaxy A7 (2018) 64GB Black по выгодной цене в  интернет-магазине Билайн Моск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5" name="Picture 5" descr="C:\Users\User\Desktop\images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44616" y="188640"/>
            <a:ext cx="1080120" cy="108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92266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759" y="138583"/>
            <a:ext cx="3153145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 В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412776"/>
            <a:ext cx="2078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Новый материал и мотивация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0" y="3068960"/>
            <a:ext cx="9144000" cy="40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48264" y="1268760"/>
            <a:ext cx="1754909" cy="181588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Онлайн-уроки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20 мин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516216" y="3212976"/>
            <a:ext cx="2177722" cy="184665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Практикум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170" name="Picture 2" descr="https://i.artfile.ru/2272x1704_1148447_%5bwww.ArtFile.ru%5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637" y="161497"/>
            <a:ext cx="1462782" cy="10970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24100" y="234030"/>
            <a:ext cx="1117359" cy="8415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7544" y="3429000"/>
            <a:ext cx="2078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Закрепление и самостоятельное изучение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560" y="5517232"/>
            <a:ext cx="2078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Оценка и рефлексия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60232" y="5301208"/>
            <a:ext cx="2033706" cy="138499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Обратная связь</a:t>
            </a:r>
          </a:p>
          <a:p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-73891" y="5274974"/>
            <a:ext cx="9144000" cy="40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6007867" y="479695"/>
            <a:ext cx="856322" cy="5024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007867" y="479695"/>
            <a:ext cx="978868" cy="5959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https://victoria.gift/wp-content/uploads/5399.48_4_tiff_1000x1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80728"/>
            <a:ext cx="1983876" cy="20622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mmedia.ozone.ru/multimedia/1014850974.jpg?maxWidth=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12976"/>
            <a:ext cx="1075827" cy="16077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73543" y="5429274"/>
            <a:ext cx="1234323" cy="1255374"/>
          </a:xfrm>
          <a:prstGeom prst="rect">
            <a:avLst/>
          </a:prstGeom>
        </p:spPr>
      </p:pic>
      <p:pic>
        <p:nvPicPr>
          <p:cNvPr id="18" name="Picture 5" descr="C:\Users\User\Desktop\imag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260648"/>
            <a:ext cx="1052736" cy="1052736"/>
          </a:xfrm>
          <a:prstGeom prst="rect">
            <a:avLst/>
          </a:prstGeom>
          <a:noFill/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4355976" y="476672"/>
            <a:ext cx="978868" cy="5959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4427984" y="476672"/>
            <a:ext cx="856322" cy="5024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7" name="Picture 1" descr="C:\Users\User\Desktop\1598428981_2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3717032"/>
            <a:ext cx="1969192" cy="1309513"/>
          </a:xfrm>
          <a:prstGeom prst="rect">
            <a:avLst/>
          </a:prstGeom>
          <a:noFill/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7236296" y="1628800"/>
            <a:ext cx="1440160" cy="1152128"/>
          </a:xfrm>
          <a:prstGeom prst="line">
            <a:avLst/>
          </a:prstGeom>
          <a:scene3d>
            <a:camera prst="orthographicFront">
              <a:rot lat="0" lon="9000000" rev="0"/>
            </a:camera>
            <a:lightRig rig="threePt" dir="t"/>
          </a:scene3d>
          <a:sp3d contourW="12700">
            <a:contourClr>
              <a:schemeClr val="tx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308304" y="1700808"/>
            <a:ext cx="1224136" cy="1008112"/>
          </a:xfrm>
          <a:prstGeom prst="line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19864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92211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 «Г»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i.artfile.ru/2272x1704_1148447_%5bwww.ArtFile.ru%5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431" y="161497"/>
            <a:ext cx="1462782" cy="10970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87894" y="234030"/>
            <a:ext cx="1117359" cy="84158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424369" y="432619"/>
            <a:ext cx="926160" cy="6429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6371661" y="479695"/>
            <a:ext cx="856322" cy="5024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939859" y="349301"/>
            <a:ext cx="926160" cy="6429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7887151" y="396377"/>
            <a:ext cx="856322" cy="5024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2910" y="1357298"/>
            <a:ext cx="796153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Распечатка, выдача и сбор учебных заданий вместе с сухим пайком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Совмещение подвоза и сбора заданий с волонтерской деятельностью</a:t>
            </a:r>
          </a:p>
          <a:p>
            <a:pPr>
              <a:buFontTx/>
              <a:buChar char="-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2050" name="Picture 2" descr="d:\Users\Пользователь\Desktop\TR8560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5693" y="3356992"/>
            <a:ext cx="3403187" cy="2592288"/>
          </a:xfrm>
          <a:prstGeom prst="rect">
            <a:avLst/>
          </a:prstGeom>
          <a:noFill/>
        </p:spPr>
      </p:pic>
      <p:pic>
        <p:nvPicPr>
          <p:cNvPr id="2051" name="Picture 3" descr="d:\Users\Пользователь\Desktop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501008"/>
            <a:ext cx="4953000" cy="2788539"/>
          </a:xfrm>
          <a:prstGeom prst="rect">
            <a:avLst/>
          </a:prstGeom>
          <a:noFill/>
        </p:spPr>
      </p:pic>
      <p:pic>
        <p:nvPicPr>
          <p:cNvPr id="12" name="Picture 5" descr="C:\Users\User\Desktop\im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188640"/>
            <a:ext cx="1052736" cy="1052736"/>
          </a:xfrm>
          <a:prstGeom prst="rect">
            <a:avLst/>
          </a:prstGeom>
          <a:noFill/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4860032" y="476672"/>
            <a:ext cx="856322" cy="5024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932040" y="332656"/>
            <a:ext cx="926160" cy="6429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9574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5" descr="ребе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643446"/>
            <a:ext cx="25527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Прямоугольник 1"/>
          <p:cNvSpPr>
            <a:spLocks noChangeArrowheads="1"/>
          </p:cNvSpPr>
          <p:nvPr/>
        </p:nvSpPr>
        <p:spPr bwMode="auto">
          <a:xfrm>
            <a:off x="827584" y="1268760"/>
            <a:ext cx="750099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Наши шаги в дистанционном обучении! </a:t>
            </a:r>
            <a:r>
              <a:rPr lang="ru-RU" altLang="ru-RU" sz="3200" b="1" dirty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Они какие?</a:t>
            </a:r>
            <a:r>
              <a:rPr lang="ru-RU" altLang="ru-RU" sz="3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 </a:t>
            </a:r>
            <a:r>
              <a:rPr lang="ru-RU" altLang="ru-RU" sz="32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ru-RU" alt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(выступления педагогов)</a:t>
            </a:r>
            <a:endParaRPr lang="ru-RU" alt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34" y="260648"/>
            <a:ext cx="8358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«Если не знаешь, что делать, </a:t>
            </a:r>
          </a:p>
          <a:p>
            <a:pPr algn="ctr"/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делай шаг вперед!»</a:t>
            </a:r>
            <a:r>
              <a:rPr lang="ru-RU" alt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182542">
            <a:off x="821783" y="2441951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первые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 rot="20113970">
            <a:off x="2143108" y="2928934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трудные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 rot="1495049">
            <a:off x="3714744" y="2786058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нелегкие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428992" y="3714752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самостоятельные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 rot="1419241">
            <a:off x="6143636" y="2857496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обязывающие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 rot="1139092">
            <a:off x="6215074" y="4643446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напрягающие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 rot="19683461">
            <a:off x="3428992" y="4786322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требующие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 rot="20990176">
            <a:off x="6316594" y="3616574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разные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 rot="2647319">
            <a:off x="5072066" y="5429264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удивляющие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 rot="1505633">
            <a:off x="642910" y="3500438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открывающие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0300" y="323942"/>
            <a:ext cx="5825202" cy="1646302"/>
          </a:xfrm>
        </p:spPr>
        <p:txBody>
          <a:bodyPr/>
          <a:lstStyle/>
          <a:p>
            <a:pPr algn="l"/>
            <a:r>
              <a:rPr lang="ru-RU" dirty="0" smtClean="0"/>
              <a:t>Электронное обучение – можем и реализуем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808" y="1970245"/>
            <a:ext cx="7623314" cy="4669094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Анализ анкетирования показал:</a:t>
            </a:r>
          </a:p>
          <a:p>
            <a:pPr marL="342900" indent="-342900" algn="l">
              <a:buAutoNum type="arabicPeriod"/>
            </a:pPr>
            <a:r>
              <a:rPr lang="ru-RU" sz="2800" dirty="0" smtClean="0">
                <a:solidFill>
                  <a:srgbClr val="FF0000"/>
                </a:solidFill>
              </a:rPr>
              <a:t>Мессенджер ВАТСАП </a:t>
            </a:r>
            <a:r>
              <a:rPr lang="ru-RU" sz="2800" dirty="0" smtClean="0"/>
              <a:t>– 100 %</a:t>
            </a:r>
          </a:p>
          <a:p>
            <a:pPr marL="342900" indent="-342900" algn="l">
              <a:buAutoNum type="arabicPeriod"/>
            </a:pPr>
            <a:r>
              <a:rPr lang="ru-RU" sz="2800" dirty="0" smtClean="0">
                <a:solidFill>
                  <a:srgbClr val="FF0000"/>
                </a:solidFill>
              </a:rPr>
              <a:t>Образовательная платформа УЧИ.РУ</a:t>
            </a:r>
            <a:r>
              <a:rPr lang="ru-RU" sz="2800" dirty="0" smtClean="0"/>
              <a:t> – 87,05%</a:t>
            </a:r>
          </a:p>
          <a:p>
            <a:pPr marL="342900" indent="-342900" algn="l">
              <a:buAutoNum type="arabicPeriod"/>
            </a:pPr>
            <a:r>
              <a:rPr lang="ru-RU" sz="2800" dirty="0" smtClean="0">
                <a:solidFill>
                  <a:srgbClr val="FF0000"/>
                </a:solidFill>
              </a:rPr>
              <a:t>Образовательная платформа ИНФОУРОК </a:t>
            </a:r>
          </a:p>
          <a:p>
            <a:pPr marL="342900" indent="-342900" algn="l"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CERM.RU</a:t>
            </a:r>
          </a:p>
          <a:p>
            <a:pPr marL="342900" indent="-342900" algn="l">
              <a:buAutoNum type="arabicPeriod"/>
            </a:pPr>
            <a:r>
              <a:rPr lang="ru-RU" sz="2800" dirty="0" smtClean="0">
                <a:solidFill>
                  <a:srgbClr val="FF0000"/>
                </a:solidFill>
              </a:rPr>
              <a:t>Виртуальный класс сайта «Академкнига» </a:t>
            </a:r>
            <a:r>
              <a:rPr lang="ru-RU" sz="2800" dirty="0" smtClean="0"/>
              <a:t>– учителя ПНШ</a:t>
            </a:r>
          </a:p>
          <a:p>
            <a:pPr marL="342900" indent="-342900" algn="l">
              <a:buAutoNum type="arabicPeriod"/>
            </a:pPr>
            <a:r>
              <a:rPr lang="ru-RU" sz="2800" dirty="0" smtClean="0">
                <a:solidFill>
                  <a:srgbClr val="FF0000"/>
                </a:solidFill>
              </a:rPr>
              <a:t>Работа в </a:t>
            </a:r>
            <a:r>
              <a:rPr lang="ru-RU" sz="2800" dirty="0" err="1" smtClean="0">
                <a:solidFill>
                  <a:srgbClr val="FF0000"/>
                </a:solidFill>
              </a:rPr>
              <a:t>Дневник.РУ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– 100 %</a:t>
            </a:r>
          </a:p>
          <a:p>
            <a:pPr marL="342900" indent="-342900" algn="l"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ZOOM</a:t>
            </a:r>
            <a:endParaRPr lang="ru-RU" sz="2800" dirty="0" smtClean="0">
              <a:solidFill>
                <a:srgbClr val="FF0000"/>
              </a:solidFill>
            </a:endParaRPr>
          </a:p>
          <a:p>
            <a:pPr marL="342900" indent="-342900" algn="l">
              <a:buAutoNum type="arabicPeriod"/>
            </a:pPr>
            <a:endParaRPr lang="ru-RU" dirty="0" smtClean="0"/>
          </a:p>
          <a:p>
            <a:pPr algn="ctr"/>
            <a:endParaRPr lang="ru-RU" dirty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3639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540" y="196206"/>
            <a:ext cx="7353852" cy="107255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ПОСОВЕТУЕМ ИСПОЛЬЗОВАТЬ: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1" y="1152940"/>
            <a:ext cx="6686040" cy="5433391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CERM.RU</a:t>
            </a:r>
            <a:r>
              <a:rPr lang="en-US" sz="2400" dirty="0" smtClean="0"/>
              <a:t> (</a:t>
            </a:r>
            <a:r>
              <a:rPr lang="ru-RU" sz="2400" dirty="0" smtClean="0"/>
              <a:t> возможность организовать любые виды работы в дистанционном режиме, задания в интересной форме, быстрая проверка результатов каждого ученика, есть возможность провести работу над ошибками)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ZOOM </a:t>
            </a:r>
            <a:r>
              <a:rPr lang="en-US" sz="2400" dirty="0" smtClean="0"/>
              <a:t>(</a:t>
            </a:r>
            <a:r>
              <a:rPr lang="ru-RU" sz="2400" dirty="0" smtClean="0"/>
              <a:t>возможность проводить виртуальный урок со всеми учениками одновременно, «живое» общение, можно организовать работу в паре, групповую работу)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FF0000"/>
                </a:solidFill>
              </a:rPr>
              <a:t>УЧИ.</a:t>
            </a:r>
            <a:r>
              <a:rPr lang="en-US" sz="2400" dirty="0" smtClean="0">
                <a:solidFill>
                  <a:srgbClr val="FF0000"/>
                </a:solidFill>
              </a:rPr>
              <a:t>RU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FF0000"/>
                </a:solidFill>
              </a:rPr>
              <a:t>ДНЕВНИК.</a:t>
            </a:r>
            <a:r>
              <a:rPr lang="en-US" sz="2400" dirty="0" smtClean="0">
                <a:solidFill>
                  <a:srgbClr val="FF0000"/>
                </a:solidFill>
              </a:rPr>
              <a:t>RU 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ru-RU" sz="2400" dirty="0" smtClean="0">
                <a:solidFill>
                  <a:schemeClr val="tx1"/>
                </a:solidFill>
              </a:rPr>
              <a:t>этот формат изучить нужно подробнее)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6373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-428652"/>
            <a:ext cx="7272808" cy="189436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ШМО учителей математики, физики и информатики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7489434" cy="5161776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Какие </a:t>
            </a:r>
            <a:r>
              <a:rPr lang="ru-RU" sz="1800" dirty="0" err="1" smtClean="0">
                <a:solidFill>
                  <a:srgbClr val="002060"/>
                </a:solidFill>
              </a:rPr>
              <a:t>онлайн-ресурсы</a:t>
            </a:r>
            <a:r>
              <a:rPr lang="ru-RU" sz="1800" dirty="0" smtClean="0">
                <a:solidFill>
                  <a:srgbClr val="002060"/>
                </a:solidFill>
              </a:rPr>
              <a:t> использовали при дистанционном обучении?</a:t>
            </a:r>
          </a:p>
          <a:p>
            <a:pPr algn="l">
              <a:lnSpc>
                <a:spcPct val="150000"/>
              </a:lnSpc>
            </a:pPr>
            <a:r>
              <a:rPr lang="ru-RU" sz="1800" b="0" dirty="0" err="1" smtClean="0">
                <a:solidFill>
                  <a:srgbClr val="002060"/>
                </a:solidFill>
              </a:rPr>
              <a:t>Дневник.ру</a:t>
            </a:r>
            <a:r>
              <a:rPr lang="ru-RU" sz="1800" b="0" dirty="0" smtClean="0">
                <a:solidFill>
                  <a:srgbClr val="002060"/>
                </a:solidFill>
              </a:rPr>
              <a:t>, чаты в </a:t>
            </a:r>
            <a:r>
              <a:rPr lang="ru-RU" sz="1800" b="0" dirty="0" err="1" smtClean="0">
                <a:solidFill>
                  <a:srgbClr val="002060"/>
                </a:solidFill>
              </a:rPr>
              <a:t>Дневнике.ру</a:t>
            </a:r>
            <a:r>
              <a:rPr lang="ru-RU" sz="1800" b="0" dirty="0" smtClean="0">
                <a:solidFill>
                  <a:srgbClr val="002060"/>
                </a:solidFill>
              </a:rPr>
              <a:t> для обратной связи и консультирования, платформы </a:t>
            </a:r>
            <a:r>
              <a:rPr lang="ru-RU" sz="1800" b="0" dirty="0" err="1" smtClean="0">
                <a:solidFill>
                  <a:srgbClr val="002060"/>
                </a:solidFill>
              </a:rPr>
              <a:t>ЯКласс</a:t>
            </a:r>
            <a:r>
              <a:rPr lang="ru-RU" sz="1800" b="0" dirty="0" smtClean="0">
                <a:solidFill>
                  <a:srgbClr val="002060"/>
                </a:solidFill>
              </a:rPr>
              <a:t>, РЭШ, </a:t>
            </a:r>
            <a:r>
              <a:rPr lang="ru-RU" sz="1800" b="0" dirty="0" err="1" smtClean="0">
                <a:solidFill>
                  <a:srgbClr val="002060"/>
                </a:solidFill>
              </a:rPr>
              <a:t>Учи.ру</a:t>
            </a:r>
            <a:r>
              <a:rPr lang="ru-RU" sz="1800" b="0" dirty="0" smtClean="0">
                <a:solidFill>
                  <a:srgbClr val="002060"/>
                </a:solidFill>
              </a:rPr>
              <a:t> как дополнительные информационные ресурсы, Электронная почта, мобильные приложения </a:t>
            </a:r>
            <a:r>
              <a:rPr lang="en-US" sz="1800" b="0" dirty="0" err="1" smtClean="0">
                <a:solidFill>
                  <a:srgbClr val="002060"/>
                </a:solidFill>
              </a:rPr>
              <a:t>Viber</a:t>
            </a:r>
            <a:r>
              <a:rPr lang="en-US" sz="1800" b="0" dirty="0" smtClean="0">
                <a:solidFill>
                  <a:srgbClr val="002060"/>
                </a:solidFill>
              </a:rPr>
              <a:t>, </a:t>
            </a:r>
            <a:r>
              <a:rPr lang="en-US" sz="1800" b="0" dirty="0" err="1" smtClean="0">
                <a:solidFill>
                  <a:srgbClr val="002060"/>
                </a:solidFill>
              </a:rPr>
              <a:t>WhatsApp</a:t>
            </a:r>
            <a:r>
              <a:rPr lang="en-US" sz="1800" b="0" dirty="0" smtClean="0">
                <a:solidFill>
                  <a:srgbClr val="002060"/>
                </a:solidFill>
              </a:rPr>
              <a:t> </a:t>
            </a:r>
            <a:r>
              <a:rPr lang="ru-RU" sz="1800" b="0" dirty="0" smtClean="0">
                <a:solidFill>
                  <a:srgbClr val="002060"/>
                </a:solidFill>
              </a:rPr>
              <a:t>для обратной связи и консультирования обучающихся и родителей, интерактивная тетрадь </a:t>
            </a:r>
            <a:r>
              <a:rPr lang="en-US" sz="1800" b="0" dirty="0" err="1" smtClean="0">
                <a:solidFill>
                  <a:srgbClr val="002060"/>
                </a:solidFill>
              </a:rPr>
              <a:t>Skysmart</a:t>
            </a:r>
            <a:r>
              <a:rPr lang="en-US" sz="1800" b="0" dirty="0" smtClean="0">
                <a:solidFill>
                  <a:srgbClr val="002060"/>
                </a:solidFill>
              </a:rPr>
              <a:t>, Skype, </a:t>
            </a:r>
            <a:r>
              <a:rPr lang="ru-RU" sz="1800" b="0" dirty="0" smtClean="0">
                <a:solidFill>
                  <a:srgbClr val="002060"/>
                </a:solidFill>
              </a:rPr>
              <a:t>видео-уроки, </a:t>
            </a:r>
            <a:r>
              <a:rPr lang="en-US" sz="1800" b="0" dirty="0" smtClean="0">
                <a:solidFill>
                  <a:srgbClr val="002060"/>
                </a:solidFill>
              </a:rPr>
              <a:t>Google- </a:t>
            </a:r>
            <a:r>
              <a:rPr lang="ru-RU" sz="1800" b="0" dirty="0" smtClean="0">
                <a:solidFill>
                  <a:srgbClr val="002060"/>
                </a:solidFill>
              </a:rPr>
              <a:t>документы для совместной работы с документами, </a:t>
            </a:r>
            <a:r>
              <a:rPr lang="en-US" sz="1800" b="0" dirty="0" smtClean="0">
                <a:solidFill>
                  <a:srgbClr val="002060"/>
                </a:solidFill>
              </a:rPr>
              <a:t>Google</a:t>
            </a:r>
            <a:r>
              <a:rPr lang="ru-RU" sz="1800" b="0" dirty="0" smtClean="0">
                <a:solidFill>
                  <a:srgbClr val="002060"/>
                </a:solidFill>
              </a:rPr>
              <a:t>-формы для проведения тестирования, </a:t>
            </a:r>
            <a:r>
              <a:rPr lang="en-US" sz="1800" b="0" dirty="0" smtClean="0">
                <a:solidFill>
                  <a:srgbClr val="002060"/>
                </a:solidFill>
              </a:rPr>
              <a:t>Zoom </a:t>
            </a:r>
            <a:r>
              <a:rPr lang="ru-RU" sz="1800" b="0" dirty="0" smtClean="0">
                <a:solidFill>
                  <a:srgbClr val="002060"/>
                </a:solidFill>
              </a:rPr>
              <a:t>–конференция, издательство Просвещения – электронный учебник, сайт ФИПИ – открытый банк заданий по ОГЭ и ЕГЭ</a:t>
            </a:r>
            <a:r>
              <a:rPr lang="en-US" sz="1800" b="0" dirty="0" smtClean="0">
                <a:solidFill>
                  <a:srgbClr val="002060"/>
                </a:solidFill>
              </a:rPr>
              <a:t> </a:t>
            </a:r>
            <a:r>
              <a:rPr lang="ru-RU" sz="1800" b="0" dirty="0" smtClean="0">
                <a:solidFill>
                  <a:srgbClr val="002060"/>
                </a:solidFill>
              </a:rPr>
              <a:t>« Распечатай и реши», «Сдам ГИА»</a:t>
            </a:r>
            <a:r>
              <a:rPr lang="en-US" sz="1800" b="0" dirty="0" smtClean="0">
                <a:solidFill>
                  <a:srgbClr val="002060"/>
                </a:solidFill>
              </a:rPr>
              <a:t> </a:t>
            </a:r>
            <a:r>
              <a:rPr lang="ru-RU" sz="1800" b="0" dirty="0" smtClean="0">
                <a:solidFill>
                  <a:srgbClr val="002060"/>
                </a:solidFill>
              </a:rPr>
              <a:t> обучающие системы Дмитрия Гущина, Александра Ларина, Константина П</a:t>
            </a:r>
            <a:r>
              <a:rPr lang="ru-RU" sz="1600" b="0" dirty="0" smtClean="0">
                <a:solidFill>
                  <a:srgbClr val="002060"/>
                </a:solidFill>
              </a:rPr>
              <a:t>олякова.</a:t>
            </a:r>
          </a:p>
          <a:p>
            <a:pPr>
              <a:lnSpc>
                <a:spcPct val="150000"/>
              </a:lnSpc>
            </a:pPr>
            <a:endParaRPr lang="ru-RU" sz="1600" b="0" dirty="0" smtClean="0"/>
          </a:p>
          <a:p>
            <a:pPr>
              <a:lnSpc>
                <a:spcPct val="150000"/>
              </a:lnSpc>
            </a:pPr>
            <a:endParaRPr lang="ru-RU" sz="1600" b="0" dirty="0" smtClean="0"/>
          </a:p>
          <a:p>
            <a:pPr>
              <a:lnSpc>
                <a:spcPct val="150000"/>
              </a:lnSpc>
            </a:pPr>
            <a:endParaRPr lang="ru-RU" sz="1600" b="0" dirty="0" smtClean="0"/>
          </a:p>
          <a:p>
            <a:pPr>
              <a:lnSpc>
                <a:spcPct val="150000"/>
              </a:lnSpc>
            </a:pPr>
            <a:endParaRPr lang="ru-RU" sz="1600" b="0" dirty="0" smtClean="0"/>
          </a:p>
          <a:p>
            <a:pPr>
              <a:lnSpc>
                <a:spcPct val="150000"/>
              </a:lnSpc>
            </a:pPr>
            <a:endParaRPr lang="ru-RU" sz="1600" b="0" dirty="0" smtClean="0"/>
          </a:p>
          <a:p>
            <a:pPr>
              <a:lnSpc>
                <a:spcPct val="150000"/>
              </a:lnSpc>
            </a:pPr>
            <a:endParaRPr lang="ru-RU" sz="1600" b="0" dirty="0" smtClean="0"/>
          </a:p>
          <a:p>
            <a:pPr>
              <a:lnSpc>
                <a:spcPct val="150000"/>
              </a:lnSpc>
            </a:pPr>
            <a:endParaRPr lang="ru-RU" sz="1600" b="0" dirty="0" smtClean="0"/>
          </a:p>
          <a:p>
            <a:pPr>
              <a:lnSpc>
                <a:spcPct val="150000"/>
              </a:lnSpc>
            </a:pPr>
            <a:endParaRPr lang="ru-RU" sz="1600" b="0" dirty="0" smtClean="0"/>
          </a:p>
          <a:p>
            <a:pPr>
              <a:lnSpc>
                <a:spcPct val="150000"/>
              </a:lnSpc>
            </a:pPr>
            <a:endParaRPr lang="ru-RU" sz="1600" b="0" dirty="0" smtClean="0"/>
          </a:p>
          <a:p>
            <a:pPr>
              <a:lnSpc>
                <a:spcPct val="150000"/>
              </a:lnSpc>
            </a:pPr>
            <a:endParaRPr lang="ru-RU" sz="1600" b="0" dirty="0" smtClean="0"/>
          </a:p>
          <a:p>
            <a:pPr>
              <a:lnSpc>
                <a:spcPct val="150000"/>
              </a:lnSpc>
            </a:pPr>
            <a:endParaRPr lang="ru-RU" sz="1600" b="0" dirty="0" smtClean="0"/>
          </a:p>
          <a:p>
            <a:pPr>
              <a:lnSpc>
                <a:spcPct val="150000"/>
              </a:lnSpc>
            </a:pPr>
            <a:endParaRPr lang="en-US" sz="1600" b="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Чем могли бы поделиться из опыта нашей работы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1600" dirty="0" smtClean="0"/>
              <a:t>1. </a:t>
            </a:r>
            <a:r>
              <a:rPr lang="ru-RU" sz="2400" dirty="0" smtClean="0"/>
              <a:t>Составление тестов в </a:t>
            </a:r>
            <a:r>
              <a:rPr lang="ru-RU" sz="2400" dirty="0" err="1" smtClean="0"/>
              <a:t>Дневник.ру</a:t>
            </a:r>
            <a:endParaRPr lang="ru-RU" sz="2400" dirty="0" smtClean="0"/>
          </a:p>
          <a:p>
            <a:pPr>
              <a:lnSpc>
                <a:spcPct val="150000"/>
              </a:lnSpc>
              <a:buNone/>
            </a:pPr>
            <a:r>
              <a:rPr lang="ru-RU" sz="2400" dirty="0" smtClean="0"/>
              <a:t>2. Работе на платформе </a:t>
            </a:r>
            <a:r>
              <a:rPr lang="ru-RU" sz="2400" dirty="0" err="1" smtClean="0"/>
              <a:t>Учи.ру</a:t>
            </a:r>
            <a:r>
              <a:rPr lang="ru-RU" sz="2400" dirty="0" smtClean="0"/>
              <a:t> –  регистрация , проведение уроков, проверка домашней работы.</a:t>
            </a:r>
          </a:p>
          <a:p>
            <a:pPr>
              <a:lnSpc>
                <a:spcPct val="150000"/>
              </a:lnSpc>
              <a:buNone/>
            </a:pPr>
            <a:r>
              <a:rPr lang="ru-RU" sz="2400" dirty="0" smtClean="0"/>
              <a:t>3. Работе с интерактивной тетрадью </a:t>
            </a:r>
            <a:r>
              <a:rPr lang="en-US" sz="2400" dirty="0" smtClean="0"/>
              <a:t> </a:t>
            </a:r>
            <a:r>
              <a:rPr lang="en-US" sz="2400" dirty="0" err="1" smtClean="0"/>
              <a:t>Skysmart</a:t>
            </a:r>
            <a:r>
              <a:rPr lang="en-US" sz="24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ru-RU" sz="2400" dirty="0" smtClean="0"/>
              <a:t>4. Созданию форм для тестирования или записи </a:t>
            </a:r>
            <a:r>
              <a:rPr lang="ru-RU" sz="1600" dirty="0" smtClean="0"/>
              <a:t>обучающихся.</a:t>
            </a:r>
            <a:endParaRPr lang="ru-RU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468313" y="188913"/>
            <a:ext cx="8229600" cy="2924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ШМО  учителей лингвистического цикла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2781300"/>
            <a:ext cx="4705350" cy="3527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539750" y="260350"/>
            <a:ext cx="7772400" cy="936402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412776"/>
            <a:ext cx="8424936" cy="4967287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ru-RU" alt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Выявление ресурсов</a:t>
            </a:r>
          </a:p>
          <a:p>
            <a:pPr>
              <a:spcBef>
                <a:spcPct val="0"/>
              </a:spcBef>
            </a:pPr>
            <a:r>
              <a:rPr lang="ru-RU" alt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и дефицитов в деятельности</a:t>
            </a:r>
          </a:p>
          <a:p>
            <a:pPr>
              <a:spcBef>
                <a:spcPct val="0"/>
              </a:spcBef>
            </a:pPr>
            <a:r>
              <a:rPr lang="ru-RU" alt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БОУ г. Омска «Средняя общеобразовательная школа №17» </a:t>
            </a:r>
          </a:p>
          <a:p>
            <a:pPr>
              <a:spcBef>
                <a:spcPct val="0"/>
              </a:spcBef>
            </a:pPr>
            <a:r>
              <a:rPr lang="ru-RU" alt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рамках использования </a:t>
            </a:r>
          </a:p>
          <a:p>
            <a:pPr>
              <a:spcBef>
                <a:spcPct val="0"/>
              </a:spcBef>
            </a:pPr>
            <a:r>
              <a:rPr lang="ru-RU" alt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электронного обучения</a:t>
            </a:r>
            <a:r>
              <a:rPr lang="ru-RU" altLang="ru-RU" sz="4000" b="1" dirty="0" smtClean="0">
                <a:solidFill>
                  <a:srgbClr val="000099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395288" y="117475"/>
            <a:ext cx="8229600" cy="179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своей работе учителя лингвистического цикла широко использовали образовательные платформы: </a:t>
            </a:r>
            <a:r>
              <a:rPr lang="ru-RU" sz="28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Учи.ру, Якласс, РЭШ, Инфоурок, ВебГрамотей,</a:t>
            </a:r>
            <a:r>
              <a:rPr lang="en-US" sz="28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Duolingo</a:t>
            </a:r>
            <a:r>
              <a:rPr lang="ru-RU" sz="28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457200" y="1844675"/>
            <a:ext cx="8435975" cy="428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>
              <a:spcBef>
                <a:spcPts val="5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данных онлайн-ресурсов позволяет быстро проверить задания. Тренажер , например, проводить работу над ошибками. Обучение проходит в форме игры. Соревновательный эффект мотивирует учеников выполнять упражнений больше, чем задано. Виден текущий прогресс и ошибки каждого ученика. Учитель видит, как выполняется задание и прогресс его выполнения, усвоение правил, результат обучающегося.</a:t>
            </a:r>
          </a:p>
          <a:p>
            <a:pPr marL="342900" indent="-341313">
              <a:spcBef>
                <a:spcPts val="5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1313">
              <a:spcBef>
                <a:spcPts val="5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341813"/>
            <a:ext cx="2232025" cy="908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1888" y="4341813"/>
            <a:ext cx="1144587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4335463"/>
            <a:ext cx="1579562" cy="1582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71725" y="5122863"/>
            <a:ext cx="2960688" cy="776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457200" y="-266700"/>
            <a:ext cx="8229600" cy="2224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Преимущества и недостатки дистанционного обучения</a:t>
            </a:r>
            <a:b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395288" y="1196975"/>
            <a:ext cx="4038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40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1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Плюсы:</a:t>
            </a:r>
          </a:p>
          <a:p>
            <a:pPr>
              <a:spcBef>
                <a:spcPts val="40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1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Ребенок сам организует свою деятельность занимается самостоятельно.</a:t>
            </a:r>
          </a:p>
          <a:p>
            <a:pPr>
              <a:spcBef>
                <a:spcPts val="40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1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2.Учителя сами выбирают из огромного количества интернет-ресурсов наиболее удобные и комфортные для них.</a:t>
            </a:r>
          </a:p>
          <a:p>
            <a:pPr>
              <a:spcBef>
                <a:spcPts val="40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1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3.Возможности интернета в подборе яркого, красочного демонстрационного материала, использование видео- и аудиоконтента, что способствует удержанию внимания. </a:t>
            </a:r>
          </a:p>
          <a:p>
            <a:pPr>
              <a:spcBef>
                <a:spcPts val="40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1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4.В нынешних условиях родители могут участвовать вместе с детьми в учебном процессе. Можно сказать, что они стали активными его участниками.</a:t>
            </a:r>
          </a:p>
          <a:p>
            <a:pPr>
              <a:spcBef>
                <a:spcPts val="40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ru-RU" sz="1600" b="1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4643438" y="1196975"/>
            <a:ext cx="4038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40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1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Минусы:</a:t>
            </a:r>
          </a:p>
          <a:p>
            <a:pPr>
              <a:spcBef>
                <a:spcPts val="40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1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1.Нужна сильная мотивация обучающихся.</a:t>
            </a:r>
          </a:p>
          <a:p>
            <a:pPr>
              <a:spcBef>
                <a:spcPts val="40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1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2.Отсутствие коммуникации (живого общения), как с учителем, так и с классом; </a:t>
            </a:r>
          </a:p>
          <a:p>
            <a:pPr>
              <a:spcBef>
                <a:spcPts val="40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1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3.Уровень свободы, которым не каждый обучающийся может управлять.</a:t>
            </a:r>
          </a:p>
          <a:p>
            <a:pPr>
              <a:spcBef>
                <a:spcPts val="40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1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Технические сбои .</a:t>
            </a:r>
          </a:p>
          <a:p>
            <a:pPr>
              <a:spcBef>
                <a:spcPts val="40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1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5.Ввиду недостаточного опыта дистанционного обучения много времени приходится тратить на техническую организацию урока. На сегодняшний день объём материала меньше и качество онлайн-урока ниже, чем обычного школьного урока, проведённого в классе.</a:t>
            </a:r>
          </a:p>
          <a:p>
            <a:pPr>
              <a:spcBef>
                <a:spcPts val="40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ru-RU" sz="1600" b="1">
              <a:solidFill>
                <a:srgbClr val="1F497D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ШМО учителей </a:t>
            </a:r>
            <a:r>
              <a:rPr lang="ru-RU" b="1" dirty="0" err="1" smtClean="0">
                <a:solidFill>
                  <a:srgbClr val="FF0000"/>
                </a:solidFill>
              </a:rPr>
              <a:t>естественых</a:t>
            </a:r>
            <a:r>
              <a:rPr lang="ru-RU" b="1" dirty="0" smtClean="0">
                <a:solidFill>
                  <a:srgbClr val="FF0000"/>
                </a:solidFill>
              </a:rPr>
              <a:t> наук, истории и обществознания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556792"/>
            <a:ext cx="84296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 smtClean="0"/>
              <a:t>Какие технологии, методы и приемы электронного были освоены Вами в период проведения занятий в дистанционном режиме? </a:t>
            </a:r>
            <a:r>
              <a:rPr lang="ru-RU" sz="1600" b="1" i="1" dirty="0" smtClean="0"/>
              <a:t>Компьютерные обучающие системы в обычном и </a:t>
            </a:r>
            <a:r>
              <a:rPr lang="ru-RU" sz="1600" b="1" i="1" dirty="0" err="1" smtClean="0"/>
              <a:t>мультимедийном</a:t>
            </a:r>
            <a:r>
              <a:rPr lang="ru-RU" sz="1600" b="1" i="1" dirty="0" smtClean="0"/>
              <a:t> вариантах, аудио и видео учебно-информационные материалы, тренажеры с удаленным доступом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636912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Какие </a:t>
            </a:r>
            <a:r>
              <a:rPr lang="ru-RU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онлайн-ресурсы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(образовательные платформы, программы, мобильные приложения) Вы использовали? Каким отдаете предпочтения и почему?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Образовательная платформа «РЭШ» «</a:t>
            </a:r>
            <a:r>
              <a:rPr lang="ru-RU" b="1" i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Яндекс.Учебник</a:t>
            </a:r>
            <a:r>
              <a:rPr lang="ru-RU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», </a:t>
            </a:r>
            <a:r>
              <a:rPr lang="ru-RU" b="1" i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онлайн</a:t>
            </a:r>
            <a:r>
              <a:rPr lang="ru-RU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школа «</a:t>
            </a:r>
            <a:r>
              <a:rPr lang="ru-RU" b="1" i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Фоксфорд</a:t>
            </a:r>
            <a:r>
              <a:rPr lang="ru-RU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», приложение для телефона «Интересные уроки биологии».</a:t>
            </a:r>
            <a:endParaRPr lang="en-US" b="1" i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4365104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dirty="0" smtClean="0"/>
              <a:t>Какие приемы и методы электронного обучения (</a:t>
            </a:r>
            <a:r>
              <a:rPr lang="ru-RU" dirty="0" err="1" smtClean="0"/>
              <a:t>онлайн-занятия</a:t>
            </a:r>
            <a:r>
              <a:rPr lang="ru-RU" dirty="0" smtClean="0"/>
              <a:t>, использование информационно-образовательных платформ для организации контрольно-корректирующей работы с указанием платформ, электронные версии УМК и т.п.) освоили обучающиеся в период проведения занятий в дистанционном режиме по вашему предмету? </a:t>
            </a:r>
          </a:p>
          <a:p>
            <a:r>
              <a:rPr lang="ru-RU" b="1" i="1" dirty="0" smtClean="0"/>
              <a:t>Обучающиеся освоили информационно-образовательные платформы («РЭШ», «</a:t>
            </a:r>
            <a:r>
              <a:rPr lang="ru-RU" b="1" i="1" dirty="0" err="1" smtClean="0"/>
              <a:t>Фоксфорд</a:t>
            </a:r>
            <a:r>
              <a:rPr lang="ru-RU" b="1" i="1" dirty="0" smtClean="0"/>
              <a:t>»), ЕОС «</a:t>
            </a:r>
            <a:r>
              <a:rPr lang="ru-RU" b="1" i="1" dirty="0" err="1" smtClean="0"/>
              <a:t>Дневник.ру</a:t>
            </a:r>
            <a:r>
              <a:rPr lang="ru-RU" b="1" i="1" dirty="0" smtClean="0"/>
              <a:t>» на этапе контроля и закрепления знаний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60364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200" b="1" cap="none" dirty="0" smtClean="0"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из предложенного можно использовать в очном режиме работы? </a:t>
            </a:r>
            <a:r>
              <a:rPr lang="ru-RU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1901439"/>
            <a:ext cx="842493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Применять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контролирующие </a:t>
            </a:r>
            <a:r>
              <a:rPr lang="ru-RU" sz="24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приемы и методы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электронном формате (проведение входных,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промежуточных и итоговых контрольных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работ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тематических и др.), таким образом это поможет сэкономить время на уроке.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Так же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самостоятельную проектную  исследовательскую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деятельность учащихся,  индивидуальную работу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выполнению практических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заданий и изучению теоретической части программного материала.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76672"/>
            <a:ext cx="86868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Недостатки использования электронного </a:t>
            </a:r>
            <a:r>
              <a:rPr lang="ru-RU" b="1" dirty="0" smtClean="0">
                <a:solidFill>
                  <a:srgbClr val="FF0000"/>
                </a:solidFill>
              </a:rPr>
              <a:t>обучения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b="1" i="1" dirty="0" smtClean="0">
                <a:solidFill>
                  <a:schemeClr val="tx1"/>
                </a:solidFill>
              </a:rPr>
              <a:t>В </a:t>
            </a:r>
            <a:r>
              <a:rPr lang="ru-RU" b="1" i="1" dirty="0" err="1" smtClean="0">
                <a:solidFill>
                  <a:schemeClr val="tx1"/>
                </a:solidFill>
              </a:rPr>
              <a:t>онлайн-уроке</a:t>
            </a:r>
            <a:r>
              <a:rPr lang="ru-RU" b="1" i="1" dirty="0" smtClean="0">
                <a:solidFill>
                  <a:schemeClr val="tx1"/>
                </a:solidFill>
              </a:rPr>
              <a:t> трудно включить всех учащихся в общее обсуждение, даже организовать диалог</a:t>
            </a:r>
            <a:endParaRPr lang="ru-RU" dirty="0" smtClean="0">
              <a:solidFill>
                <a:schemeClr val="tx1"/>
              </a:solidFill>
            </a:endParaRPr>
          </a:p>
          <a:p>
            <a:pPr lvl="0"/>
            <a:r>
              <a:rPr lang="ru-RU" b="1" i="1" dirty="0" smtClean="0">
                <a:solidFill>
                  <a:schemeClr val="tx1"/>
                </a:solidFill>
              </a:rPr>
              <a:t>Сложность организации групповой работы.</a:t>
            </a:r>
            <a:endParaRPr lang="ru-RU" dirty="0" smtClean="0">
              <a:solidFill>
                <a:schemeClr val="tx1"/>
              </a:solidFill>
            </a:endParaRPr>
          </a:p>
          <a:p>
            <a:pPr lvl="0"/>
            <a:r>
              <a:rPr lang="ru-RU" b="1" i="1" dirty="0" smtClean="0">
                <a:solidFill>
                  <a:schemeClr val="tx1"/>
                </a:solidFill>
              </a:rPr>
              <a:t>Ввиду недостаточного опыта дистанционного обучения много времени приходится тратить на техническую организацию урока.</a:t>
            </a:r>
            <a:endParaRPr lang="ru-RU" dirty="0" smtClean="0">
              <a:solidFill>
                <a:schemeClr val="tx1"/>
              </a:solidFill>
            </a:endParaRPr>
          </a:p>
          <a:p>
            <a:pPr lvl="0"/>
            <a:r>
              <a:rPr lang="ru-RU" b="1" i="1" dirty="0" smtClean="0">
                <a:solidFill>
                  <a:schemeClr val="tx1"/>
                </a:solidFill>
              </a:rPr>
              <a:t>Нет гарантии самостоятельного выполнения/решения учебных заданий и задач.</a:t>
            </a:r>
            <a:endParaRPr lang="ru-RU" dirty="0" smtClean="0">
              <a:solidFill>
                <a:schemeClr val="tx1"/>
              </a:solidFill>
            </a:endParaRPr>
          </a:p>
          <a:p>
            <a:pPr lvl="0"/>
            <a:r>
              <a:rPr lang="ru-RU" b="1" i="1" dirty="0" smtClean="0">
                <a:solidFill>
                  <a:schemeClr val="tx1"/>
                </a:solidFill>
              </a:rPr>
              <a:t>Преобладают письменные формы работы.</a:t>
            </a:r>
            <a:endParaRPr lang="ru-RU" dirty="0" smtClean="0">
              <a:solidFill>
                <a:schemeClr val="tx1"/>
              </a:solidFill>
            </a:endParaRPr>
          </a:p>
          <a:p>
            <a:pPr lvl="0"/>
            <a:r>
              <a:rPr lang="ru-RU" b="1" i="1" dirty="0" smtClean="0">
                <a:solidFill>
                  <a:schemeClr val="tx1"/>
                </a:solidFill>
              </a:rPr>
              <a:t>Слишком много времени уходит на проверку работ, присылаемых в разных видах (в Дневник. </a:t>
            </a:r>
            <a:r>
              <a:rPr lang="ru-RU" b="1" i="1" dirty="0" err="1" smtClean="0">
                <a:solidFill>
                  <a:schemeClr val="tx1"/>
                </a:solidFill>
              </a:rPr>
              <a:t>ру</a:t>
            </a:r>
            <a:r>
              <a:rPr lang="ru-RU" b="1" i="1" dirty="0" smtClean="0">
                <a:solidFill>
                  <a:schemeClr val="tx1"/>
                </a:solidFill>
              </a:rPr>
              <a:t>,  </a:t>
            </a:r>
            <a:r>
              <a:rPr lang="ru-RU" b="1" i="1" dirty="0" err="1" smtClean="0">
                <a:solidFill>
                  <a:schemeClr val="tx1"/>
                </a:solidFill>
              </a:rPr>
              <a:t>мессенджер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Ватсап</a:t>
            </a:r>
            <a:r>
              <a:rPr lang="ru-RU" b="1" i="1" dirty="0" smtClean="0">
                <a:solidFill>
                  <a:schemeClr val="tx1"/>
                </a:solidFill>
              </a:rPr>
              <a:t>, </a:t>
            </a:r>
            <a:r>
              <a:rPr lang="ru-RU" b="1" i="1" dirty="0" err="1" smtClean="0">
                <a:solidFill>
                  <a:schemeClr val="tx1"/>
                </a:solidFill>
              </a:rPr>
              <a:t>Вайбер</a:t>
            </a:r>
            <a:r>
              <a:rPr lang="ru-RU" b="1" i="1" dirty="0" smtClean="0">
                <a:solidFill>
                  <a:schemeClr val="tx1"/>
                </a:solidFill>
              </a:rPr>
              <a:t>, на электронную почту).</a:t>
            </a:r>
            <a:endParaRPr lang="ru-RU" dirty="0" smtClean="0">
              <a:solidFill>
                <a:schemeClr val="tx1"/>
              </a:solidFill>
            </a:endParaRPr>
          </a:p>
          <a:p>
            <a:pPr lvl="0"/>
            <a:r>
              <a:rPr lang="ru-RU" b="1" i="1" dirty="0" smtClean="0">
                <a:solidFill>
                  <a:schemeClr val="tx1"/>
                </a:solidFill>
              </a:rPr>
              <a:t>Не все ученики могли или хотели пользоваться Дневником. </a:t>
            </a:r>
            <a:r>
              <a:rPr lang="ru-RU" b="1" i="1" dirty="0" err="1" smtClean="0">
                <a:solidFill>
                  <a:schemeClr val="tx1"/>
                </a:solidFill>
              </a:rPr>
              <a:t>ру</a:t>
            </a:r>
            <a:r>
              <a:rPr lang="ru-RU" b="1" i="1" dirty="0" smtClean="0">
                <a:solidFill>
                  <a:schemeClr val="tx1"/>
                </a:solidFill>
              </a:rPr>
              <a:t> для отправления своих работ на </a:t>
            </a:r>
            <a:r>
              <a:rPr lang="ru-RU" b="1" i="1" dirty="0" err="1" smtClean="0">
                <a:solidFill>
                  <a:schemeClr val="tx1"/>
                </a:solidFill>
              </a:rPr>
              <a:t>проверку.Зависимость</a:t>
            </a:r>
            <a:r>
              <a:rPr lang="ru-RU" b="1" i="1" dirty="0" smtClean="0">
                <a:solidFill>
                  <a:schemeClr val="tx1"/>
                </a:solidFill>
              </a:rPr>
              <a:t> от работы Интернета.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C89009D3-6DC3-4CD9-8F4A-4BC559A2D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/>
          <a:p>
            <a:pPr>
              <a:buNone/>
            </a:pPr>
            <a:r>
              <a:rPr lang="ru-RU" altLang="zh-CN" sz="4000" b="1" i="1" u="sng" dirty="0">
                <a:ln w="18415" cmpd="sng">
                  <a:noFill/>
                  <a:prstDash val="solid"/>
                </a:ln>
                <a:solidFill>
                  <a:srgbClr val="FE0067"/>
                </a:solidFill>
                <a:latin typeface="Times New Roman" pitchFamily="18" charset="0"/>
                <a:cs typeface="Times New Roman" pitchFamily="18" charset="0"/>
              </a:rPr>
              <a:t>ДИСТАНЦИОННОЕ ОБУЧЕНИЕ </a:t>
            </a:r>
            <a:r>
              <a:rPr lang="ru-RU" altLang="zh-CN" sz="4000" b="1" i="1" dirty="0">
                <a:ln w="18415" cmpd="sng">
                  <a:noFill/>
                  <a:prstDash val="solid"/>
                </a:ln>
                <a:solidFill>
                  <a:srgbClr val="FE0067"/>
                </a:solidFill>
                <a:latin typeface="Times New Roman" pitchFamily="18" charset="0"/>
                <a:cs typeface="Times New Roman" pitchFamily="18" charset="0"/>
              </a:rPr>
              <a:t>в общеобразовательной школе.</a:t>
            </a:r>
            <a:endParaRPr lang="zh-CN" altLang="en-US" sz="4000" b="1" i="1" dirty="0">
              <a:solidFill>
                <a:srgbClr val="FE006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zh-CN" altLang="en-US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4511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125DEB4C-AB3D-4BF1-A07F-9AB19EC827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54986956"/>
              </p:ext>
            </p:extLst>
          </p:nvPr>
        </p:nvGraphicFramePr>
        <p:xfrm>
          <a:off x="323528" y="1556792"/>
          <a:ext cx="8208912" cy="4699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0">
                  <a:extLst>
                    <a:ext uri="{9D8B030D-6E8A-4147-A177-3AD203B41FA5}">
                      <a16:colId xmlns="" xmlns:a16="http://schemas.microsoft.com/office/drawing/2014/main" val="3278229745"/>
                    </a:ext>
                  </a:extLst>
                </a:gridCol>
                <a:gridCol w="7848872">
                  <a:extLst>
                    <a:ext uri="{9D8B030D-6E8A-4147-A177-3AD203B41FA5}">
                      <a16:colId xmlns="" xmlns:a16="http://schemas.microsoft.com/office/drawing/2014/main" val="226949889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№</a:t>
                      </a:r>
                      <a:r>
                        <a:rPr lang="ru-RU" sz="700" dirty="0" err="1">
                          <a:effectLst/>
                        </a:rPr>
                        <a:t>п\п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65" marR="3196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Ответы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65" marR="31965" marT="0" marB="0"/>
                </a:tc>
                <a:extLst>
                  <a:ext uri="{0D108BD9-81ED-4DB2-BD59-A6C34878D82A}">
                    <a16:rowId xmlns="" xmlns:a16="http://schemas.microsoft.com/office/drawing/2014/main" val="3944966730"/>
                  </a:ext>
                </a:extLst>
              </a:tr>
              <a:tr h="9063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65" marR="31965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Методы и технологии: самообучение-взаимодействие обучаемого с образовательными ресурсами,  индивидуализированное, дифференцированное обучение- обучение индивидуально с каждым ребенком, используя при этом голосовую почту, </a:t>
                      </a:r>
                      <a:r>
                        <a:rPr lang="ru-RU" sz="1400" dirty="0" err="1">
                          <a:effectLst/>
                        </a:rPr>
                        <a:t>соцсети</a:t>
                      </a:r>
                      <a:r>
                        <a:rPr lang="ru-RU" sz="1400" dirty="0">
                          <a:effectLst/>
                        </a:rPr>
                        <a:t>, электронную почту, групповое обучение, метод-проектов, презентации, доклад, технология- сотрудничества.</a:t>
                      </a:r>
                    </a:p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65" marR="31965" marT="0" marB="0" anchor="ctr"/>
                </a:tc>
                <a:extLst>
                  <a:ext uri="{0D108BD9-81ED-4DB2-BD59-A6C34878D82A}">
                    <a16:rowId xmlns="" xmlns:a16="http://schemas.microsoft.com/office/drawing/2014/main" val="993855440"/>
                  </a:ext>
                </a:extLst>
              </a:tr>
              <a:tr h="8322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65" marR="31965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Инфоурок</a:t>
                      </a:r>
                      <a:r>
                        <a:rPr lang="ru-RU" sz="1400" dirty="0">
                          <a:effectLst/>
                        </a:rPr>
                        <a:t>, РЭШ, Дневник </a:t>
                      </a:r>
                      <a:r>
                        <a:rPr lang="ru-RU" sz="1400" dirty="0" err="1">
                          <a:effectLst/>
                        </a:rPr>
                        <a:t>ру</a:t>
                      </a:r>
                      <a:r>
                        <a:rPr lang="ru-RU" sz="1400" dirty="0">
                          <a:effectLst/>
                        </a:rPr>
                        <a:t>, сообщества учителей физической культуры, образовательная социальная сеть, образовательные сайты учителей физической культуры, личные сайты учителей, сайт- Физкультура в школе. Удобные и понятные по своему содержанию,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содержится много информации соответствующей требованиям ФГОС.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65" marR="31965" marT="0" marB="0" anchor="ctr"/>
                </a:tc>
                <a:extLst>
                  <a:ext uri="{0D108BD9-81ED-4DB2-BD59-A6C34878D82A}">
                    <a16:rowId xmlns="" xmlns:a16="http://schemas.microsoft.com/office/drawing/2014/main" val="3767305077"/>
                  </a:ext>
                </a:extLst>
              </a:tr>
              <a:tr h="4179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65" marR="31965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Учебники, книги, методические пособия. Физическая культура. В.И.Лях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65" marR="31965" marT="0" marB="0" anchor="ctr"/>
                </a:tc>
                <a:extLst>
                  <a:ext uri="{0D108BD9-81ED-4DB2-BD59-A6C34878D82A}">
                    <a16:rowId xmlns="" xmlns:a16="http://schemas.microsoft.com/office/drawing/2014/main" val="3691809402"/>
                  </a:ext>
                </a:extLst>
              </a:tr>
              <a:tr h="15360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4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65" marR="3196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1.Удобство планирования времени;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2.Личная заинтересованность в получении образования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3.Удобство места обучения;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4.Разнообразие и большой объем доступных информационных ресурсов;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широкое использование компьютерных и телекоммуникационных технологий в доставке учебных материалов;</a:t>
                      </a:r>
                    </a:p>
                    <a:p>
                      <a:pPr marR="952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5.Равные возможности получения образования независимо от места проживания, состояния здоровья, элитарности и материальной обеспеченности обучаемого.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65" marR="31965" marT="0" marB="0" anchor="ctr"/>
                </a:tc>
                <a:extLst>
                  <a:ext uri="{0D108BD9-81ED-4DB2-BD59-A6C34878D82A}">
                    <a16:rowId xmlns="" xmlns:a16="http://schemas.microsoft.com/office/drawing/2014/main" val="3506519476"/>
                  </a:ext>
                </a:extLst>
              </a:tr>
            </a:tbl>
          </a:graphicData>
        </a:graphic>
      </p:graphicFrame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BA13664A-59DD-4149-AC71-4874C3C99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694" y="393118"/>
            <a:ext cx="7612613" cy="101965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анкетирования</a:t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(МО физической культуры и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20527755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482801-C9C7-412C-90F4-7DC99E926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Чем можем поделиться и что предложить?</a:t>
            </a:r>
            <a:r>
              <a:rPr lang="ru-RU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D96CC9B5-FAE9-4CF1-9BC2-7198FAC822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17762859"/>
              </p:ext>
            </p:extLst>
          </p:nvPr>
        </p:nvGraphicFramePr>
        <p:xfrm>
          <a:off x="755576" y="908720"/>
          <a:ext cx="7416823" cy="5472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4147">
                  <a:extLst>
                    <a:ext uri="{9D8B030D-6E8A-4147-A177-3AD203B41FA5}">
                      <a16:colId xmlns="" xmlns:a16="http://schemas.microsoft.com/office/drawing/2014/main" val="3643109928"/>
                    </a:ext>
                  </a:extLst>
                </a:gridCol>
                <a:gridCol w="6772676">
                  <a:extLst>
                    <a:ext uri="{9D8B030D-6E8A-4147-A177-3AD203B41FA5}">
                      <a16:colId xmlns="" xmlns:a16="http://schemas.microsoft.com/office/drawing/2014/main" val="3423468916"/>
                    </a:ext>
                  </a:extLst>
                </a:gridCol>
              </a:tblGrid>
              <a:tr h="18929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65" marR="319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1.Отсутствие личного контакта с учителем;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2.Постоянная зависимость от технической оснащенности;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3.Невозможность объективного контроля знаний учащихся;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4.Нет практических занятий  по физкультуре.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65" marR="31965" marT="0" marB="0" anchor="ctr"/>
                </a:tc>
              </a:tr>
              <a:tr h="18929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65" marR="31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1.Разнообразными формами домашних заданий;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2.Навыками владения ИКТ.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21248502"/>
                  </a:ext>
                </a:extLst>
              </a:tr>
              <a:tr h="16866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65" marR="31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При выполнении домашнего задания можно использовать аудио , видео фрагменты, для облегченного и нового формата закрепления информации</a:t>
                      </a:r>
                      <a:r>
                        <a:rPr lang="ru-RU" sz="2000" dirty="0" smtClean="0">
                          <a:effectLst/>
                        </a:rPr>
                        <a:t>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2874004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135340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pPr>
              <a:defRPr/>
            </a:pPr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Формула эффективности</a:t>
            </a:r>
          </a:p>
        </p:txBody>
      </p:sp>
      <p:sp>
        <p:nvSpPr>
          <p:cNvPr id="39939" name="AutoShape 2" descr="Картинки по запросу формула эффективности 1 в степени 365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z="1600">
              <a:cs typeface="Arial" charset="0"/>
            </a:endParaRPr>
          </a:p>
        </p:txBody>
      </p:sp>
      <p:pic>
        <p:nvPicPr>
          <p:cNvPr id="39940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7325816" cy="402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1" y="600076"/>
            <a:ext cx="8384479" cy="578125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Только система дает результат!!!</a:t>
            </a:r>
          </a:p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Дорогу осилит идущий!!!</a:t>
            </a:r>
          </a:p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Позитивный настрой! </a:t>
            </a:r>
          </a:p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 пользой для дела!!!!!</a:t>
            </a:r>
          </a:p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Каждое дело творчески, а иначе зачем?</a:t>
            </a:r>
          </a:p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Педагоги + дети + родители = успех!!!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212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Повестка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ru-RU" alt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Вступительное слово директора </a:t>
            </a:r>
          </a:p>
          <a:p>
            <a:pPr marL="514350" indent="-514350">
              <a:spcBef>
                <a:spcPct val="0"/>
              </a:spcBef>
              <a:buNone/>
            </a:pPr>
            <a:r>
              <a:rPr lang="ru-RU" alt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БОУ г. Омска «Средняя общеобразовательная школа №17» Калугиной О.В.</a:t>
            </a:r>
          </a:p>
          <a:p>
            <a:pPr marL="514350" indent="-514350">
              <a:spcBef>
                <a:spcPct val="0"/>
              </a:spcBef>
              <a:buNone/>
            </a:pPr>
            <a:r>
              <a:rPr lang="ru-RU" alt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 «В </a:t>
            </a:r>
            <a:r>
              <a:rPr lang="ru-RU" altLang="ru-RU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дистанте</a:t>
            </a:r>
            <a:r>
              <a:rPr lang="ru-RU" alt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ru-RU" altLang="ru-RU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дистанте</a:t>
            </a:r>
            <a:r>
              <a:rPr lang="ru-RU" alt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»,  заместитель директора </a:t>
            </a:r>
            <a:r>
              <a:rPr lang="ru-RU" altLang="ru-RU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Шешенева</a:t>
            </a:r>
            <a:r>
              <a:rPr lang="ru-RU" alt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Л.А.</a:t>
            </a:r>
          </a:p>
          <a:p>
            <a:pPr marL="514350" indent="-514350">
              <a:spcBef>
                <a:spcPct val="0"/>
              </a:spcBef>
              <a:buNone/>
            </a:pPr>
            <a:r>
              <a:rPr lang="ru-RU" alt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  Дистанционное и электронное обучение. Из опыта работы педагогов ОУ. Руководители ШМО</a:t>
            </a:r>
          </a:p>
          <a:p>
            <a:pPr marL="514350" indent="-514350">
              <a:spcBef>
                <a:spcPct val="0"/>
              </a:spcBef>
              <a:buNone/>
            </a:pPr>
            <a:r>
              <a:rPr lang="ru-RU" alt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4.  Разное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5273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решения педсовета: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568720"/>
          </a:xfrm>
        </p:spPr>
        <p:txBody>
          <a:bodyPr>
            <a:normAutofit lnSpcReduction="10000"/>
          </a:bodyPr>
          <a:lstStyle/>
          <a:p>
            <a:pPr marL="514350" indent="-514350" algn="just">
              <a:buAutoNum type="arabicPeriod"/>
            </a:pP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Всем педагогам ОУ  принять к сведению информацию о моделях организации дистанционного обучения и опыт коллег в данном направлении, продолжить освоение платформ и инструментов для электронного и дистанционного обучения, формат </a:t>
            </a:r>
            <a:r>
              <a:rPr lang="ru-RU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онлайн-уроков</a:t>
            </a: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 приложении 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ZOOM</a:t>
            </a:r>
            <a:endParaRPr lang="ru-RU" sz="28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Всем педагогам с целью повышения методической грамотности пройти курс повышения квалификации по данному направлению на платформе «Единый урок»</a:t>
            </a:r>
          </a:p>
          <a:p>
            <a:pPr marL="514350" indent="-514350" algn="just">
              <a:buAutoNum type="arabicPeriod"/>
            </a:pPr>
            <a:endParaRPr lang="ru-RU" dirty="0" smtClean="0"/>
          </a:p>
          <a:p>
            <a:pPr marL="514350" indent="-514350" algn="r"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293874">
            <a:off x="2497195" y="3947475"/>
            <a:ext cx="3583681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cap="all" dirty="0" smtClean="0">
                <a:ln/>
                <a:solidFill>
                  <a:srgbClr val="660066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alibri"/>
                <a:ea typeface="Arial" charset="0"/>
                <a:cs typeface="Arial" charset="0"/>
              </a:rPr>
              <a:t>открытие</a:t>
            </a:r>
            <a:endParaRPr lang="ru-RU" sz="8800" b="1" cap="all" dirty="0">
              <a:ln/>
              <a:solidFill>
                <a:srgbClr val="660066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Calibri"/>
              <a:ea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2996952"/>
            <a:ext cx="304371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Arial" charset="0"/>
                <a:cs typeface="Arial" charset="0"/>
              </a:rPr>
              <a:t>обучение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Calibri"/>
              <a:ea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124744"/>
            <a:ext cx="7173567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  <a:ea typeface="Arial" charset="0"/>
                <a:cs typeface="Arial" charset="0"/>
              </a:rPr>
              <a:t> </a:t>
            </a:r>
            <a:r>
              <a:rPr lang="ru-RU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  <a:ea typeface="Arial" charset="0"/>
                <a:cs typeface="Arial" charset="0"/>
              </a:rPr>
              <a:t>Электронное и Дистанционное</a:t>
            </a:r>
            <a:endParaRPr lang="ru-RU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libri"/>
              <a:ea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1324565">
            <a:off x="3493074" y="5433992"/>
            <a:ext cx="29081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Arial Black" pitchFamily="34" charset="0"/>
                <a:ea typeface="Arial" charset="0"/>
                <a:cs typeface="Arial" pitchFamily="34" charset="0"/>
              </a:rPr>
              <a:t>Круглосуточная работа</a:t>
            </a:r>
            <a:endParaRPr lang="ru-RU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Arial Black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655804">
            <a:off x="213057" y="3329837"/>
            <a:ext cx="1996059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Comic Sans MS"/>
                <a:ea typeface="Arial" charset="0"/>
                <a:cs typeface="Comic Sans MS"/>
              </a:rPr>
              <a:t>новизна</a:t>
            </a:r>
            <a:endParaRPr lang="ru-RU" sz="2800" b="1" cap="all" dirty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  <a:latin typeface="Comic Sans MS"/>
              <a:ea typeface="Arial" charset="0"/>
              <a:cs typeface="Comic Sans MS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0711806">
            <a:off x="63405" y="315337"/>
            <a:ext cx="257634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/>
                <a:ea typeface="Arial" charset="0"/>
                <a:cs typeface="Arial Black"/>
              </a:rPr>
              <a:t>Общение </a:t>
            </a:r>
          </a:p>
          <a:p>
            <a:pPr algn="ctr">
              <a:defRPr/>
            </a:pPr>
            <a:r>
              <a:rPr lang="ru-RU" sz="2400" b="1" dirty="0" smtClean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/>
                <a:ea typeface="Arial" charset="0"/>
                <a:cs typeface="Arial Black"/>
              </a:rPr>
              <a:t>с родителями</a:t>
            </a:r>
            <a:endParaRPr lang="ru-RU" sz="2400" b="1" dirty="0">
              <a:ln w="24500" cmpd="dbl">
                <a:solidFill>
                  <a:srgbClr val="C0504D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C0504D">
                      <a:tint val="10000"/>
                      <a:satMod val="155000"/>
                    </a:srgbClr>
                  </a:gs>
                  <a:gs pos="60000">
                    <a:srgbClr val="C0504D">
                      <a:tint val="30000"/>
                      <a:satMod val="155000"/>
                    </a:srgbClr>
                  </a:gs>
                  <a:gs pos="100000">
                    <a:srgbClr val="C0504D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 Black"/>
              <a:ea typeface="Arial" charset="0"/>
              <a:cs typeface="Arial Black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0374236">
            <a:off x="5133094" y="5642154"/>
            <a:ext cx="372127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Arial" charset="0"/>
                <a:cs typeface="Arial" charset="0"/>
              </a:rPr>
              <a:t>В ногу со временем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alibri"/>
              <a:ea typeface="Arial" charset="0"/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041111">
            <a:off x="6671417" y="477190"/>
            <a:ext cx="23134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ea typeface="Arial" charset="0"/>
                <a:cs typeface="Century Gothic"/>
              </a:rPr>
              <a:t>проблема</a:t>
            </a:r>
            <a:endParaRPr lang="ru-RU" sz="32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/>
              <a:ea typeface="Arial" charset="0"/>
              <a:cs typeface="Century Gothic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15140" y="6143644"/>
            <a:ext cx="2143141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cap="all" dirty="0" smtClean="0">
                <a:ln/>
                <a:solidFill>
                  <a:srgbClr val="CC0066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alibri"/>
                <a:ea typeface="Arial" charset="0"/>
                <a:cs typeface="Arial" charset="0"/>
              </a:rPr>
              <a:t>авангардное</a:t>
            </a:r>
            <a:endParaRPr lang="ru-RU" sz="8800" b="1" cap="all" dirty="0">
              <a:ln/>
              <a:solidFill>
                <a:srgbClr val="CC0066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Calibri"/>
              <a:ea typeface="Arial" charset="0"/>
              <a:cs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21153357">
            <a:off x="2555492" y="5166843"/>
            <a:ext cx="2054837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cap="all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alibri"/>
                <a:ea typeface="Arial" charset="0"/>
                <a:cs typeface="Arial" charset="0"/>
              </a:rPr>
              <a:t>загадка</a:t>
            </a:r>
            <a:endParaRPr lang="ru-RU" sz="8800" b="1" cap="all" dirty="0">
              <a:ln/>
              <a:solidFill>
                <a:schemeClr val="accent2">
                  <a:lumMod val="50000"/>
                </a:scheme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Calibri"/>
              <a:ea typeface="Arial" charset="0"/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59023">
            <a:off x="5516691" y="3785052"/>
            <a:ext cx="3583681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9900"/>
                </a:solidFill>
              </a:rPr>
              <a:t>Испытание и проверка на профессионализм</a:t>
            </a:r>
            <a:endParaRPr lang="ru-RU" sz="8800" b="1" cap="all" dirty="0">
              <a:ln/>
              <a:solidFill>
                <a:srgbClr val="0099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Calibri"/>
              <a:ea typeface="Arial" charset="0"/>
              <a:cs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559023">
            <a:off x="6631214" y="2043491"/>
            <a:ext cx="2491851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cap="all" dirty="0" smtClean="0">
                <a:ln/>
                <a:solidFill>
                  <a:srgbClr val="8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alibri"/>
                <a:ea typeface="Arial" charset="0"/>
                <a:cs typeface="Arial" charset="0"/>
              </a:rPr>
              <a:t>опыт</a:t>
            </a:r>
            <a:endParaRPr lang="ru-RU" sz="8800" b="1" cap="all" dirty="0">
              <a:ln/>
              <a:solidFill>
                <a:srgbClr val="80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Calibri"/>
              <a:ea typeface="Arial" charset="0"/>
              <a:cs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59023">
            <a:off x="3544060" y="284613"/>
            <a:ext cx="3583681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6600FF"/>
                </a:solidFill>
              </a:rPr>
              <a:t>Много вопросов без ответов</a:t>
            </a:r>
            <a:endParaRPr lang="ru-RU" sz="8800" b="1" cap="all" dirty="0">
              <a:ln/>
              <a:solidFill>
                <a:srgbClr val="6600FF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Calibri"/>
              <a:ea typeface="Arial" charset="0"/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21222762">
            <a:off x="-287993" y="1861309"/>
            <a:ext cx="297678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996600"/>
                </a:solidFill>
              </a:rPr>
              <a:t>новый формат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996600"/>
                </a:solidFill>
              </a:rPr>
              <a:t>обучения</a:t>
            </a:r>
            <a:endParaRPr lang="ru-RU" sz="8800" b="1" cap="all" dirty="0">
              <a:ln/>
              <a:solidFill>
                <a:srgbClr val="9966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Calibri"/>
              <a:ea typeface="Arial" charset="0"/>
              <a:cs typeface="Arial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559023">
            <a:off x="553285" y="4148097"/>
            <a:ext cx="3583681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cap="all" dirty="0" smtClean="0">
                <a:ln/>
                <a:solidFill>
                  <a:srgbClr val="8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alibri"/>
                <a:ea typeface="Arial" charset="0"/>
                <a:cs typeface="Arial" charset="0"/>
              </a:rPr>
              <a:t>Головная боль</a:t>
            </a:r>
            <a:endParaRPr lang="ru-RU" sz="8800" b="1" cap="all" dirty="0">
              <a:ln/>
              <a:solidFill>
                <a:srgbClr val="80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Calibri"/>
              <a:ea typeface="Arial" charset="0"/>
              <a:cs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702532">
            <a:off x="5457903" y="4964531"/>
            <a:ext cx="2406545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cap="all" dirty="0" smtClean="0">
                <a:ln/>
                <a:solidFill>
                  <a:srgbClr val="8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alibri"/>
                <a:ea typeface="Arial" charset="0"/>
                <a:cs typeface="Arial" charset="0"/>
              </a:rPr>
              <a:t>непонятное</a:t>
            </a:r>
            <a:endParaRPr lang="ru-RU" sz="8800" b="1" cap="all" dirty="0">
              <a:ln/>
              <a:solidFill>
                <a:srgbClr val="80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Calibri"/>
              <a:ea typeface="Arial" charset="0"/>
              <a:cs typeface="Arial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820250">
            <a:off x="1515331" y="5691531"/>
            <a:ext cx="2267338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cap="all" dirty="0" smtClean="0">
                <a:ln/>
                <a:solidFill>
                  <a:srgbClr val="8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alibri"/>
                <a:ea typeface="Arial" charset="0"/>
                <a:cs typeface="Arial" charset="0"/>
              </a:rPr>
              <a:t>Реалии времени</a:t>
            </a:r>
            <a:endParaRPr lang="ru-RU" sz="2000" b="1" cap="all" dirty="0">
              <a:ln/>
              <a:solidFill>
                <a:srgbClr val="80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Calibri"/>
              <a:ea typeface="Arial" charset="0"/>
              <a:cs typeface="Arial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21293874">
            <a:off x="14993" y="4848471"/>
            <a:ext cx="2794102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cap="all" dirty="0" smtClean="0">
                <a:ln/>
                <a:solidFill>
                  <a:srgbClr val="0033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alibri"/>
                <a:ea typeface="Arial" charset="0"/>
                <a:cs typeface="Arial" charset="0"/>
              </a:rPr>
              <a:t>неожиданность</a:t>
            </a:r>
            <a:endParaRPr lang="ru-RU" sz="8800" b="1" cap="all" dirty="0">
              <a:ln/>
              <a:solidFill>
                <a:srgbClr val="0033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Calibri"/>
              <a:ea typeface="Arial" charset="0"/>
              <a:cs typeface="Arial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21293874">
            <a:off x="3722506" y="4497205"/>
            <a:ext cx="2991437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cap="all" dirty="0" smtClean="0">
                <a:ln/>
                <a:solidFill>
                  <a:srgbClr val="3333CC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alibri"/>
                <a:ea typeface="Arial" charset="0"/>
                <a:cs typeface="Arial" charset="0"/>
              </a:rPr>
              <a:t>нововведение</a:t>
            </a:r>
            <a:endParaRPr lang="ru-RU" sz="8800" b="1" cap="all" dirty="0">
              <a:ln/>
              <a:solidFill>
                <a:srgbClr val="3333CC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Calibri"/>
              <a:ea typeface="Arial" charset="0"/>
              <a:cs typeface="Arial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21036486">
            <a:off x="1375424" y="619490"/>
            <a:ext cx="3583681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3300"/>
                </a:solidFill>
              </a:rPr>
              <a:t>Новый уровень отношений</a:t>
            </a:r>
            <a:endParaRPr lang="ru-RU" sz="8800" b="1" cap="all" dirty="0">
              <a:ln/>
              <a:solidFill>
                <a:srgbClr val="0033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Calibri"/>
              <a:ea typeface="Arial" charset="0"/>
              <a:cs typeface="Arial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21174106">
            <a:off x="6484711" y="2736483"/>
            <a:ext cx="2828547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6600FF"/>
                </a:solidFill>
              </a:rPr>
              <a:t>Обучение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6600FF"/>
                </a:solidFill>
              </a:rPr>
              <a:t>на расстоянии</a:t>
            </a:r>
            <a:endParaRPr lang="ru-RU" sz="8800" b="1" cap="all" dirty="0">
              <a:ln/>
              <a:solidFill>
                <a:srgbClr val="6600FF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Calibri"/>
              <a:ea typeface="Arial" charset="0"/>
              <a:cs typeface="Arial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20647119">
            <a:off x="-413051" y="6064203"/>
            <a:ext cx="2491851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alibri"/>
                <a:ea typeface="Arial" charset="0"/>
                <a:cs typeface="Arial" charset="0"/>
              </a:rPr>
              <a:t>ВЫЗОВ</a:t>
            </a:r>
            <a:endParaRPr lang="ru-RU" sz="88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Calibri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764704"/>
            <a:ext cx="784887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Цепь </a:t>
            </a:r>
          </a:p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отрицания всего старого  и возникновения нового </a:t>
            </a:r>
            <a:r>
              <a:rPr lang="ru-RU" sz="5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имеет начала и конца!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Декарт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ru-RU" alt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Систематизировать представление о дистанционном и электронном  обучении, моделях его организации;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ru-RU" alt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Проанализировать имеющийся опыт и проблемы в организации электронного и дистанционного обучения;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ru-RU" alt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Выработать преимущества и недостатки использования данного вида обучения;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ru-RU" alt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Наметить перспективы деятельности ОУ в данном направлении.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чем отличие дистанционного обучения от электронного?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4726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	Стоит понимать, что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дистанционное и электронное обучение – это далеко не синонимы.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Электронное обучение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означает не способ передачи информации и навыков, а использование новых подходов к обучению, среди которых главная роль отводится ИТ и Интернету.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Дистанционное обучение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более широкое понятие, включающее в себя различные формы и виды. Основное его отличие — обучение «на дистанции» (на расстоянии). Однако именно этот показатель при электронном обучении не слишком важен. Можно учиться электронным способом и в классе, под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руководствомучителя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Говорить же о качестве электронного обучения бессмысленно. Качественным и некачественным может быть как обычное, так и электронное обучение. Так что в значительной степени применимость того или иного способа обучения определяется  его функциональными показателями: 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чего? И Почему</a:t>
            </a:r>
            <a:r>
              <a:rPr lang="ru-RU" sz="2000" b="1" dirty="0" smtClean="0">
                <a:solidFill>
                  <a:srgbClr val="FF0000"/>
                </a:solidFill>
              </a:rPr>
              <a:t>?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Новая миссия школы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980728"/>
            <a:ext cx="8672518" cy="259228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Школа - это Остров стабильности в обществе во время кризиса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Школа – это Психологическая поддержка семей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Школа это гарант обеспечения выполнения муниципального задания и  образовательных стандартов в новых условиях</a:t>
            </a:r>
          </a:p>
        </p:txBody>
      </p:sp>
      <p:pic>
        <p:nvPicPr>
          <p:cNvPr id="4" name="Picture 2" descr="https://avatars.mds.yandex.net/get-zen_doc/901899/pub_5d1c957ef221ef00adfa68aa_5d1ca544edee3600ad20095e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40968"/>
            <a:ext cx="2535012" cy="187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3573016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3300"/>
                </a:solidFill>
              </a:rPr>
              <a:t>Создаём условия, растёт само..</a:t>
            </a:r>
            <a:endParaRPr lang="ru-RU" sz="2800" b="1" i="1" dirty="0">
              <a:solidFill>
                <a:srgbClr val="0033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5157192"/>
            <a:ext cx="66247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Между учителем и учеником должен совершаться акт волшебства, а при дистанционном обучении это невозможно, по «каналу» частичку магии не передашь.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4149080"/>
            <a:ext cx="4176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НО!!!!!!!!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4882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88640"/>
            <a:ext cx="8229600" cy="7400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Новые условия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5208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Школа для родителей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(«нам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жить друг без друга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»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Особая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роль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Soft Skill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Критическое мышление,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Креативность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Коммуникативность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Коллаборация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(сотрудничество, умение работать в команде)</a:t>
            </a:r>
          </a:p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Мотивировать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нельзя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заставить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(где поставить запятую?)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ли прикрикнуть на класс во время дистанционного образования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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Новые возможности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(Просвещение, Российский учебник,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Я-класс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Учи-ру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Фоксфорд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….)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620933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1595</Words>
  <Application>Microsoft Office PowerPoint</Application>
  <PresentationFormat>Экран (4:3)</PresentationFormat>
  <Paragraphs>237</Paragraphs>
  <Slides>30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БОУ г. Омска «Средняя общеобразовательная школа №17»</vt:lpstr>
      <vt:lpstr>Цель:</vt:lpstr>
      <vt:lpstr>Повестка</vt:lpstr>
      <vt:lpstr>Слайд 4</vt:lpstr>
      <vt:lpstr>Слайд 5</vt:lpstr>
      <vt:lpstr>Задачи</vt:lpstr>
      <vt:lpstr>В чем отличие дистанционного обучения от электронного?</vt:lpstr>
      <vt:lpstr>Новая миссия школы</vt:lpstr>
      <vt:lpstr>Новые условия</vt:lpstr>
      <vt:lpstr>План А</vt:lpstr>
      <vt:lpstr>План Б</vt:lpstr>
      <vt:lpstr>План В</vt:lpstr>
      <vt:lpstr>План «Г»</vt:lpstr>
      <vt:lpstr>Слайд 14</vt:lpstr>
      <vt:lpstr>Электронное обучение – можем и реализуем</vt:lpstr>
      <vt:lpstr>ЧТО ПОСОВЕТУЕМ ИСПОЛЬЗОВАТЬ:</vt:lpstr>
      <vt:lpstr>ШМО учителей математики, физики и информатики</vt:lpstr>
      <vt:lpstr>Чем могли бы поделиться из опыта нашей работы</vt:lpstr>
      <vt:lpstr>Слайд 19</vt:lpstr>
      <vt:lpstr>Слайд 20</vt:lpstr>
      <vt:lpstr>Слайд 21</vt:lpstr>
      <vt:lpstr>ШМО учителей естественых наук, истории и обществознания </vt:lpstr>
      <vt:lpstr>Что из предложенного можно использовать в очном режиме работы?  </vt:lpstr>
      <vt:lpstr>Недостатки использования электронного обучения</vt:lpstr>
      <vt:lpstr>ДИСТАНЦИОННОЕ ОБУЧЕНИЕ в общеобразовательной школе. </vt:lpstr>
      <vt:lpstr>Результаты анкетирования  (МО физической культуры и др)</vt:lpstr>
      <vt:lpstr>Чем можем поделиться и что предложить? </vt:lpstr>
      <vt:lpstr>Формула эффективности</vt:lpstr>
      <vt:lpstr>Слайд 29</vt:lpstr>
      <vt:lpstr>Проект решения педсовета:</vt:lpstr>
    </vt:vector>
  </TitlesOfParts>
  <Manager>Никитина О.Н.</Manager>
  <Company>МАОУ "Школа № 7 ОВЗ"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Педсовет</dc:title>
  <dc:subject>Особенности  дистанционного обучения: опыт и проблемы</dc:subject>
  <dc:creator>Бабушкина Людмила</dc:creator>
  <cp:keywords>Дистант</cp:keywords>
  <cp:lastModifiedBy>User</cp:lastModifiedBy>
  <cp:revision>35</cp:revision>
  <dcterms:created xsi:type="dcterms:W3CDTF">2020-04-20T13:05:37Z</dcterms:created>
  <dcterms:modified xsi:type="dcterms:W3CDTF">2020-11-12T03:39:02Z</dcterms:modified>
</cp:coreProperties>
</file>