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9" r:id="rId2"/>
    <p:sldId id="261" r:id="rId3"/>
    <p:sldId id="262" r:id="rId4"/>
    <p:sldId id="263" r:id="rId5"/>
    <p:sldId id="264" r:id="rId6"/>
    <p:sldId id="265" r:id="rId7"/>
    <p:sldId id="260" r:id="rId8"/>
    <p:sldId id="266" r:id="rId9"/>
    <p:sldId id="272" r:id="rId10"/>
    <p:sldId id="273" r:id="rId11"/>
    <p:sldId id="275" r:id="rId12"/>
    <p:sldId id="280" r:id="rId13"/>
    <p:sldId id="277" r:id="rId14"/>
    <p:sldId id="281" r:id="rId15"/>
    <p:sldId id="283" r:id="rId16"/>
    <p:sldId id="278" r:id="rId17"/>
    <p:sldId id="279" r:id="rId18"/>
    <p:sldId id="284" r:id="rId19"/>
    <p:sldId id="282" r:id="rId20"/>
    <p:sldId id="303" r:id="rId21"/>
    <p:sldId id="326" r:id="rId22"/>
    <p:sldId id="285" r:id="rId23"/>
    <p:sldId id="302" r:id="rId24"/>
    <p:sldId id="307" r:id="rId25"/>
    <p:sldId id="304" r:id="rId26"/>
    <p:sldId id="286" r:id="rId27"/>
    <p:sldId id="288" r:id="rId28"/>
    <p:sldId id="310" r:id="rId29"/>
    <p:sldId id="287" r:id="rId30"/>
    <p:sldId id="289" r:id="rId31"/>
    <p:sldId id="290" r:id="rId32"/>
    <p:sldId id="291" r:id="rId33"/>
    <p:sldId id="292" r:id="rId34"/>
    <p:sldId id="321" r:id="rId35"/>
    <p:sldId id="293" r:id="rId36"/>
    <p:sldId id="320" r:id="rId37"/>
    <p:sldId id="316" r:id="rId38"/>
    <p:sldId id="323" r:id="rId39"/>
    <p:sldId id="319" r:id="rId40"/>
    <p:sldId id="322" r:id="rId41"/>
    <p:sldId id="317" r:id="rId42"/>
    <p:sldId id="297" r:id="rId43"/>
    <p:sldId id="301" r:id="rId44"/>
    <p:sldId id="305" r:id="rId45"/>
    <p:sldId id="295" r:id="rId46"/>
    <p:sldId id="298" r:id="rId47"/>
    <p:sldId id="306" r:id="rId48"/>
    <p:sldId id="269" r:id="rId49"/>
    <p:sldId id="299" r:id="rId50"/>
    <p:sldId id="308" r:id="rId51"/>
    <p:sldId id="300" r:id="rId52"/>
    <p:sldId id="309" r:id="rId53"/>
    <p:sldId id="312" r:id="rId54"/>
    <p:sldId id="313" r:id="rId55"/>
    <p:sldId id="329" r:id="rId56"/>
    <p:sldId id="315" r:id="rId57"/>
    <p:sldId id="311" r:id="rId58"/>
    <p:sldId id="314" r:id="rId59"/>
    <p:sldId id="318" r:id="rId60"/>
    <p:sldId id="324" r:id="rId61"/>
    <p:sldId id="328" r:id="rId62"/>
    <p:sldId id="330" r:id="rId63"/>
    <p:sldId id="327" r:id="rId64"/>
  </p:sldIdLst>
  <p:sldSz cx="9144000" cy="6858000" type="screen4x3"/>
  <p:notesSz cx="6858000" cy="9144000"/>
  <p:custDataLst>
    <p:tags r:id="rId67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FC2E18"/>
    <a:srgbClr val="281288"/>
    <a:srgbClr val="5331E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9" autoAdjust="0"/>
    <p:restoredTop sz="74958" autoAdjust="0"/>
  </p:normalViewPr>
  <p:slideViewPr>
    <p:cSldViewPr>
      <p:cViewPr varScale="1">
        <p:scale>
          <a:sx n="67" d="100"/>
          <a:sy n="67" d="100"/>
        </p:scale>
        <p:origin x="-215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344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9D0D98F-F030-4B9A-9643-3F99246BAAE0}" type="datetimeFigureOut">
              <a:rPr lang="ru-RU"/>
              <a:pPr>
                <a:defRPr/>
              </a:pPr>
              <a:t>28.08.2020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91278F5-B4FA-40CA-B04C-00CFF050BE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BEC2448-9044-44D9-B4FE-A83AF57C7BD6}" type="datetimeFigureOut">
              <a:rPr lang="ru-RU"/>
              <a:pPr>
                <a:defRPr/>
              </a:pPr>
              <a:t>28.08.2020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FDC988B-5F7B-4B2D-9676-4348BEF22B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349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AA44732-6F27-4A25-8322-B5FC8839CAE6}" type="slidenum">
              <a:rPr lang="ru-RU" sz="1200">
                <a:latin typeface="Calibri" pitchFamily="34" charset="0"/>
              </a:rPr>
              <a:pPr algn="r"/>
              <a:t>47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12968" cy="1180659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2A2FB-743E-4CA5-852E-7628A9256F0F}" type="datetimeFigureOut">
              <a:rPr lang="ru-RU"/>
              <a:pPr>
                <a:defRPr/>
              </a:pPr>
              <a:t>28.08.2020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C28CE-C9A7-4906-87AF-712CD1D27D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DF6F5-8837-4E0C-BE5E-5769FD7C5237}" type="datetimeFigureOut">
              <a:rPr lang="ru-RU"/>
              <a:pPr>
                <a:defRPr/>
              </a:pPr>
              <a:t>28.08.2020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1F49A-02EB-4B1A-80EE-239D14EF9F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46038"/>
            <a:ext cx="8713788" cy="11811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088" y="1773238"/>
            <a:ext cx="7561262" cy="3959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EC12E-5E7B-49D9-A088-764F5E567C11}" type="datetimeFigureOut">
              <a:rPr lang="ru-RU"/>
              <a:pPr>
                <a:defRPr/>
              </a:pPr>
              <a:t>28.08.2020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46008-450D-4455-9E2D-8854DA4C30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7D99F-19AB-4240-B810-FDEBEBD6BC96}" type="datetimeFigureOut">
              <a:rPr lang="ru-RU"/>
              <a:pPr>
                <a:defRPr/>
              </a:pPr>
              <a:t>28.08.2020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22E0D-88ED-489D-8072-128FB291A7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DD85F-9E94-428F-8B49-0BC370B3E7C7}" type="datetimeFigureOut">
              <a:rPr lang="ru-RU"/>
              <a:pPr>
                <a:defRPr/>
              </a:pPr>
              <a:t>28.08.2020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ED42A-3BF7-4F2C-9B97-3620112ACC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CDF5F-FD3F-4A70-90B9-8AEC76A9A710}" type="datetimeFigureOut">
              <a:rPr lang="ru-RU"/>
              <a:pPr>
                <a:defRPr/>
              </a:pPr>
              <a:t>28.08.2020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53985-CD51-4FCF-A58F-5A991AED4F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58913-A73B-4291-AB6B-A12EA0F37870}" type="datetimeFigureOut">
              <a:rPr lang="ru-RU"/>
              <a:pPr>
                <a:defRPr/>
              </a:pPr>
              <a:t>28.08.2020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B2BFA-4CF5-4E9C-9CAB-20E2FFEDBA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DD606-73A2-4C59-A43C-099EC6957D85}" type="datetimeFigureOut">
              <a:rPr lang="ru-RU"/>
              <a:pPr>
                <a:defRPr/>
              </a:pPr>
              <a:t>28.08.2020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57364-0914-4B61-B038-7FAF28848B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95250-4C0E-4D15-8480-AFD1B63E3CB9}" type="datetimeFigureOut">
              <a:rPr lang="ru-RU"/>
              <a:pPr>
                <a:defRPr/>
              </a:pPr>
              <a:t>28.08.2020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E2FE1-7351-4C9A-9FA7-FBED6A9B94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1BBF5-0158-4A58-A704-1553C7164241}" type="datetimeFigureOut">
              <a:rPr lang="ru-RU"/>
              <a:pPr>
                <a:defRPr/>
              </a:pPr>
              <a:t>28.08.2020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751A9-3C05-4B84-B6C1-BD594285E3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06B27-9E7D-4304-B144-1B7EA3FBAE32}" type="datetimeFigureOut">
              <a:rPr lang="ru-RU"/>
              <a:pPr>
                <a:defRPr/>
              </a:pPr>
              <a:t>28.08.2020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4E760-3202-456C-8676-8BFA6C1B0D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46038"/>
            <a:ext cx="8713788" cy="1181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27088" y="1773238"/>
            <a:ext cx="756126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E57E74-0717-46C0-A3C5-7598D5C8C1C9}" type="datetimeFigureOut">
              <a:rPr lang="ru-RU"/>
              <a:pPr>
                <a:defRPr/>
              </a:pPr>
              <a:t>28.08.2020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500342-3207-44CB-A7FB-9FA02F58D4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1620838" y="46038"/>
            <a:ext cx="75723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CA4B05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A4B05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A4B05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A4B05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A4B05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CA4B05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CA4B05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CA4B05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CA4B05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CA4B0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CA4B05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CA4B05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CA4B05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A4B0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ru-RU" sz="2400" smtClean="0">
                <a:solidFill>
                  <a:srgbClr val="281288"/>
                </a:solidFill>
                <a:effectLst/>
                <a:latin typeface="Times New Roman" pitchFamily="18" charset="0"/>
              </a:rPr>
              <a:t>Науменко Т.В.</a:t>
            </a:r>
          </a:p>
        </p:txBody>
      </p:sp>
      <p:sp>
        <p:nvSpPr>
          <p:cNvPr id="15362" name="Rectangl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3600" smtClean="0">
                <a:solidFill>
                  <a:srgbClr val="990000"/>
                </a:solidFill>
                <a:latin typeface="Times New Roman" pitchFamily="18" charset="0"/>
              </a:rPr>
              <a:t>Результаты и перспективы  реализации воспитательного аспекта Национального проекта «Образование: шаг в будущее» в БОУ г. Омска «Средняя общеобразовательная школа №17» </a:t>
            </a:r>
          </a:p>
          <a:p>
            <a:pPr algn="r" eaLnBrk="1" hangingPunct="1">
              <a:buFont typeface="Arial" charset="0"/>
              <a:buNone/>
            </a:pPr>
            <a:r>
              <a:rPr lang="ru-RU" sz="2000" smtClean="0">
                <a:solidFill>
                  <a:srgbClr val="281288"/>
                </a:solidFill>
                <a:latin typeface="Times New Roman" pitchFamily="18" charset="0"/>
              </a:rPr>
              <a:t>28.08.2020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pic>
        <p:nvPicPr>
          <p:cNvPr id="24578" name="Picture 2" descr="C:\Users\dns\Desktop\Фото 2019-20\День знаний, урок Победв\0-02-04-0982d785cd62c158cdd95c8b13c2249aa28135a54e01a4b2a9014932c3bbad09_ae15734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95513" y="188913"/>
            <a:ext cx="4105275" cy="3078162"/>
          </a:xfrm>
        </p:spPr>
      </p:pic>
      <p:pic>
        <p:nvPicPr>
          <p:cNvPr id="24579" name="Picture 3" descr="C:\Users\dns\Desktop\Фото 2019-20\День знаний, урок Победв\0-02-05-5709fc5bb3528eabd51aeecd1fe2dd25d38833cacc0f4637352342442b26c405_9499496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76823">
            <a:off x="4464050" y="3068638"/>
            <a:ext cx="4679950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C:\Users\dns\Desktop\Фото 2019-20\День знаний, урок Победв\0-02-05-dd0a9141f83231cf543fc3cabcc7b1b3a494fd5fdb15010c3a6233f039e27371_59e0af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388736">
            <a:off x="611188" y="3213100"/>
            <a:ext cx="338455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6" descr="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613" y="-14933613"/>
            <a:ext cx="1903412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755650" y="260350"/>
            <a:ext cx="7924800" cy="1143000"/>
          </a:xfrm>
          <a:noFill/>
        </p:spPr>
        <p:txBody>
          <a:bodyPr wrap="square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effectLst/>
              </a:rPr>
              <a:t>Выставка «Золотая осень»</a:t>
            </a:r>
          </a:p>
        </p:txBody>
      </p:sp>
      <p:pic>
        <p:nvPicPr>
          <p:cNvPr id="25602" name="Picture 3" descr="C:\Users\dns\Desktop\ФОТО 18-19\Camera\IMG_20180919_114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357470">
            <a:off x="-252413" y="1700213"/>
            <a:ext cx="399573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4" descr="C:\Users\dns\Desktop\ФОТО 18-19\Camera\IMG_20180919_114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19592">
            <a:off x="4643438" y="2133600"/>
            <a:ext cx="416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 descr="C:\Users\dns\Desktop\Фото 2019-20\Золотая осень\0-02-04-a5f228611ed0562ea4f4fd859aae39d21d93fde274ee5d3fdab84b2cd16cbb7f_10cc39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2349500"/>
            <a:ext cx="4392613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effectLst/>
              </a:rPr>
              <a:t>Спортивное направление</a:t>
            </a:r>
          </a:p>
        </p:txBody>
      </p:sp>
      <p:pic>
        <p:nvPicPr>
          <p:cNvPr id="26626" name="Picture 2" descr="C:\Users\dns\Desktop\Фото 2019-20\Спорт\0-02-05-6728e5651c5c13f038639d5467719ef72b9ccecb42cb013f677a9e71162b85a1_7260999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052513"/>
            <a:ext cx="3394075" cy="4525962"/>
          </a:xfrm>
        </p:spPr>
      </p:pic>
      <p:pic>
        <p:nvPicPr>
          <p:cNvPr id="26627" name="Picture 3" descr="C:\Users\dns\Desktop\Фото 2019-20\Спорт\0-02-05-a67b2013d9566173080b4117d232fb546191138585c6617644c7aa16f33358ab_480f119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4338" y="1773238"/>
            <a:ext cx="4919662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C:\Users\dns\Desktop\Фото 2019-20\Спортивные соревн\0-02-08-669a3fd1967ca7e44939439c2c16a1101a84fbf9b1c4ea6b527266e848b8fb30_428a24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3933825"/>
            <a:ext cx="199866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0" y="404813"/>
            <a:ext cx="8713788" cy="11811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pic>
        <p:nvPicPr>
          <p:cNvPr id="27650" name="Picture 2" descr="C:\Users\dns\Desktop\Фото 2019-20\изображение_viber_2019-12-21_12-01-4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63938" y="1989138"/>
            <a:ext cx="6034087" cy="4525962"/>
          </a:xfrm>
        </p:spPr>
      </p:pic>
      <p:pic>
        <p:nvPicPr>
          <p:cNvPr id="27651" name="Picture 3" descr="C:\Users\dns\Desktop\Фото 2019-20\изображение_viber_2020-02-27_15-49-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52103">
            <a:off x="-541338" y="404813"/>
            <a:ext cx="399573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C:\Users\dns\Desktop\Фото 2019-20\0-02-0a-0f28af1bdd254022fa8862bbb1c15f97265c0aacc4d919e4a70aee5cbf2e931e_3e1e12a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87386">
            <a:off x="684213" y="3789363"/>
            <a:ext cx="3240087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sz="4000" smtClean="0">
                <a:effectLst/>
              </a:rPr>
              <a:t>Военно-спортивная игра «Патриоты России»</a:t>
            </a:r>
          </a:p>
        </p:txBody>
      </p:sp>
      <p:pic>
        <p:nvPicPr>
          <p:cNvPr id="28674" name="Picture 2" descr="C:\Users\dns\Desktop\Фото 2019-20\Я- патриот\0-02-0a-e32a2dd52d1c444523f5f195e96c1d18e6dad721001a79689c91acf3cba13488_da6d80d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196975"/>
            <a:ext cx="7416800" cy="529590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effectLst/>
              </a:rPr>
              <a:t>Осенний кросс</a:t>
            </a:r>
          </a:p>
        </p:txBody>
      </p:sp>
      <p:pic>
        <p:nvPicPr>
          <p:cNvPr id="29698" name="Picture 3" descr="C:\Users\dns\Desktop\Фото 2019-20\Осенний кросс\0-02-05-21cddbef0154a6ec4aed3102fc50a7afbfd1d9c7031d96d8a18946b63856dbdc_e6e9a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390962">
            <a:off x="14288" y="2078038"/>
            <a:ext cx="4427537" cy="331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 descr="C:\Users\dns\Desktop\Фото 2019-20\Осенний кросс\0-02-05-b76d99b30752e0d25d367dd1440c25a9f97ae664d42f30bb1c062b3356aec302_d64069d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 rot="670820">
            <a:off x="4349750" y="2354263"/>
            <a:ext cx="4319588" cy="3084512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effectLst/>
              </a:rPr>
              <a:t>А ну-ка, парни!</a:t>
            </a:r>
          </a:p>
        </p:txBody>
      </p:sp>
      <p:sp>
        <p:nvSpPr>
          <p:cNvPr id="30722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23" name="Picture 2" descr="C:\Users\dns\Desktop\Фото 2019-20\Ану-каарни\0-02-04-4dd33878cf03836bbe7d205c52b53d9c595264f396a80aebd9b46ef9d1517263_d5a4e2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2636838"/>
            <a:ext cx="3032125" cy="404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 descr="C:\Users\dns\Desktop\Фото 2019-20\Ану-каарни\0-02-04-2bf4fb033b25588a2f3cadb7f70e0143e135201ef0907c7470fe3da0c5b4b592_cdcdd75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0638" y="1341438"/>
            <a:ext cx="4043362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4" descr="C:\Users\dns\Desktop\Фото 2019-20\Ану-каарни\0-02-04-3e1f7ddb76fc1f67d9b0c1df576fe13132df574a4543b1b42e443723b7ce5c76_a2bdb9b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268413"/>
            <a:ext cx="3032125" cy="404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ctrTitle" idx="4294967295"/>
          </p:nvPr>
        </p:nvSpPr>
        <p:spPr bwMode="auto">
          <a:xfrm>
            <a:off x="0" y="0"/>
            <a:ext cx="7772400" cy="1470025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effectLst/>
              </a:rPr>
              <a:t>А ну-ка, девушки!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666875" y="3773488"/>
            <a:ext cx="5881688" cy="1531937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1747" name="Picture 2" descr="C:\Users\dns\Desktop\Фото 2019-20\А ну-ка, девушки\0-02-05-28076f7ab54a181b976b0d918a4d6245e038c31e15dd0186e47e4b99fa44119e_84d03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1412875"/>
            <a:ext cx="5113337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3" descr="C:\Users\dns\Desktop\Фото 2019-20\А ну-ка, девушки\0-02-05-f5286fd23c148a10a9626de2a70ac5374b7b2b2d119be53e8d06d65e1fc982ef_43567a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7175" y="3475038"/>
            <a:ext cx="2536825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4" descr="C:\Users\dns\Desktop\Фото 2019-20\А ну-ка, девушки\0-02-05-8c4ec115bc14a6a1d7e0c2b413bf03d0001a9d05f2bd4022acbecf0168eaccdb_6f59be5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2275" y="4321175"/>
            <a:ext cx="3381375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5" descr="C:\Users\dns\Desktop\Фото 2019-20\А ну-ка, девушки\0-02-05-0436b6317c652ec31f8b9845636ed8a84773f060279f125d761146006631523a_7dbf7f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1773238"/>
            <a:ext cx="2536825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pic>
        <p:nvPicPr>
          <p:cNvPr id="32770" name="Picture 2" descr="C:\Users\dns\Desktop\Фото 2019-20\Соревнования по стрельбе\0-02-05-6ecc68336575b69d04678d24b0cd3657a1e09e3392735256fa0d040da3efbde9_b0e61f8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01975" y="0"/>
            <a:ext cx="6042025" cy="4525963"/>
          </a:xfrm>
        </p:spPr>
      </p:pic>
      <p:pic>
        <p:nvPicPr>
          <p:cNvPr id="32771" name="Picture 3" descr="C:\Users\dns\Desktop\Фото 2019-20\0-02-0a-df5cda00ba3e65e9c71a2a0b0c43a0b834f99f08251443df567744045a3dc4ef_e29b3a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24159">
            <a:off x="-1116013" y="1773238"/>
            <a:ext cx="5580063" cy="418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 descr="C:\Users\dns\Desktop\Фото 2019-20\0-02-05-a127b3eb8baac14012085a520b1562b4b61eb7c950762815a14e4cac07901b66_a80931b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19516">
            <a:off x="4356100" y="3806825"/>
            <a:ext cx="4067175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sz="4000" smtClean="0">
                <a:effectLst/>
              </a:rPr>
              <a:t>ДОО «Алые паруса»</a:t>
            </a:r>
            <a:br>
              <a:rPr lang="ru-RU" sz="4000" smtClean="0">
                <a:effectLst/>
              </a:rPr>
            </a:br>
            <a:r>
              <a:rPr lang="ru-RU" sz="4000" smtClean="0">
                <a:effectLst/>
              </a:rPr>
              <a:t>Омская линия</a:t>
            </a:r>
          </a:p>
        </p:txBody>
      </p:sp>
      <p:pic>
        <p:nvPicPr>
          <p:cNvPr id="33794" name="Picture 2" descr="C:\Users\dns\Desktop\Фото 2019-20\JОмская линия\0-02-04-b268cef9ad5ee8c1bd01b969680f893fa938bb6a9ab7f596ce8f4fca13ad2f0c_752f31a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150" y="1773238"/>
            <a:ext cx="5545138" cy="3959225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400" b="1" smtClean="0">
                <a:effectLst/>
                <a:latin typeface="Times New Roman" pitchFamily="18" charset="0"/>
              </a:rPr>
              <a:t>Стратегия развития воспитания в Российской Федерации на период до 2025 года (29.05.2015 )</a:t>
            </a:r>
          </a:p>
        </p:txBody>
      </p:sp>
      <p:sp>
        <p:nvSpPr>
          <p:cNvPr id="16386" name="Содержимое 2"/>
          <p:cNvSpPr>
            <a:spLocks noGrp="1"/>
          </p:cNvSpPr>
          <p:nvPr>
            <p:ph idx="4294967295"/>
          </p:nvPr>
        </p:nvSpPr>
        <p:spPr>
          <a:xfrm>
            <a:off x="900113" y="1773238"/>
            <a:ext cx="7559675" cy="4894262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sz="2000" b="1" smtClean="0">
                <a:solidFill>
                  <a:srgbClr val="281288"/>
                </a:solidFill>
              </a:rPr>
              <a:t>Вхождение российского общего образования в десятку лучших мировых систем и воспитание гармонично развитой и социально ответственной личности на основе наших исторических и культурных традиций. </a:t>
            </a:r>
          </a:p>
          <a:p>
            <a:pPr eaLnBrk="1" hangingPunct="1">
              <a:spcBef>
                <a:spcPct val="0"/>
              </a:spcBef>
            </a:pPr>
            <a:r>
              <a:rPr lang="ru-RU" sz="2000" b="1" smtClean="0">
                <a:solidFill>
                  <a:srgbClr val="281288"/>
                </a:solidFill>
              </a:rPr>
              <a:t> 10 задач, которые фактически легли в основу федеральных проектов нацпроекта «Образование». Это проекты, посвященные школе, родителям, волонтерству, ранней профориентации, непрерывному образованию, экспорту образования, социальной активности, цифровой образовательной среде, и все это подчинено развитию образовательного и воспитательного пространства</a:t>
            </a:r>
            <a:endParaRPr lang="ru-RU" b="1" smtClean="0">
              <a:solidFill>
                <a:srgbClr val="281288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pic>
        <p:nvPicPr>
          <p:cNvPr id="34818" name="Picture 2" descr="C:\Users\dns\Desktop\Фото 2019-20\0-02-0a-36ec55f48c63877ff4dabdab33c5aab78239ae4227cff2214af977317cf5eac2_6ea5c29f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260350"/>
            <a:ext cx="7489825" cy="5348288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pic>
        <p:nvPicPr>
          <p:cNvPr id="35842" name="Picture 2" descr="C:\Users\dns\Desktop\Фото 2019-20\Посвящение в стпршеклассники\0-02-0a-8e8a7b327fc0fd2e3b7854af76361a847bb5ca954d1012568c1d98d639d06b44_20046a6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96875" y="1989138"/>
            <a:ext cx="6034088" cy="4525962"/>
          </a:xfrm>
        </p:spPr>
      </p:pic>
      <p:pic>
        <p:nvPicPr>
          <p:cNvPr id="35843" name="Picture 3" descr="C:\Users\dns\Desktop\Фото 2019-20\Посвящение в стпршеклассники\0-02-0a-9f7cc9f9ac69083f4941825bd5a5278c6519d9701fca8d5ea5c48e2b2c338528_706dd19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420938"/>
            <a:ext cx="4200525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C:\Users\dns\Desktop\Фото 2019-20\Посвящение в стпршеклассники\0-02-0a-54c9fe757cbc02b9d4af9f95aa8d5c39269195fbf392884fcea8092489726f8d_55897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-531813"/>
            <a:ext cx="36195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effectLst/>
              </a:rPr>
              <a:t>Школа безопасности</a:t>
            </a:r>
          </a:p>
        </p:txBody>
      </p:sp>
      <p:pic>
        <p:nvPicPr>
          <p:cNvPr id="36866" name="Picture 2" descr="C:\Users\dns\Desktop\Фото 2019-20\Сентябрь 2019\0-02-04-a80dfb02e9c5f3acac194473b0248912b5a58ae09c92fb9f9d15bd9563b3ef79_f8e5719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332038"/>
            <a:ext cx="6034088" cy="4525962"/>
          </a:xfrm>
        </p:spPr>
      </p:pic>
      <p:pic>
        <p:nvPicPr>
          <p:cNvPr id="36867" name="Picture 3" descr="C:\Users\dns\Desktop\Фото 2019-20\Сентябрь 2019\0-02-04-33f50b66ab2197040a240db0f5f0a0e67ea757943ca41a802c993291a2396837_b8604da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750" y="981075"/>
            <a:ext cx="403225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sp>
        <p:nvSpPr>
          <p:cNvPr id="37890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7891" name="Picture 2" descr="C:\Users\dns\Desktop\Фото 2019-20\Я не нарушаю ПДД\0-02-0a-0033166922fd1bb43dc1e2027e353284558db56ccfad77fa5fb51b8e2a99bfc2_e7ce45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196975"/>
            <a:ext cx="7031037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pic>
        <p:nvPicPr>
          <p:cNvPr id="38914" name="Picture 2" descr="C:\Users\dns\Desktop\Фото 2019-20\изображение_viber_2019-12-24_16-04-0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92275" y="0"/>
            <a:ext cx="5332413" cy="6767513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pic>
        <p:nvPicPr>
          <p:cNvPr id="39938" name="Picture 2" descr="C:\Users\dns\Desktop\Фото 2019-20\0-02-0a-458b3f3e7f22699ded5185b0134ffd7897b25e6ae0ac07b7f38747685a7c434e_692711c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407988"/>
            <a:ext cx="8064500" cy="5757862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effectLst/>
              </a:rPr>
              <a:t>Академия безопасности</a:t>
            </a:r>
          </a:p>
        </p:txBody>
      </p:sp>
      <p:pic>
        <p:nvPicPr>
          <p:cNvPr id="40962" name="Picture 2" descr="C:\Users\dns\Desktop\Фото 2019-20\Академия безопасности\0-02-04-4692543b77a3c737b62785c44f2e57a3a510d7e0d840bcd3ccaeae0efb5bb61e_4a034d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48263" y="1125538"/>
            <a:ext cx="3630612" cy="4608512"/>
          </a:xfrm>
        </p:spPr>
      </p:pic>
      <p:pic>
        <p:nvPicPr>
          <p:cNvPr id="40963" name="Picture 3" descr="C:\Users\dns\Desktop\Фото 2019-20\Академия безопасности\0-02-04-f8bc81cb00f812006ac5c5e08c1ddd7481df5aa4fe0d37e530379d36891cd62b_46e2ae1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125538"/>
            <a:ext cx="345757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sp>
        <p:nvSpPr>
          <p:cNvPr id="41986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987" name="Picture 2" descr="C:\Users\dns\Desktop\Фото 2019-20\ГТБДД, мчс\0-02-05-c51168646803d55a270eccd1c2b743b1a8aacf2534a07693f589b8189754ded4_b969fb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2133600"/>
            <a:ext cx="260667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 descr="C:\Users\dns\Desktop\Фото 2019-20\ГТБДД, мчс\0-02-0a-8b27acbdd05ecb1d2449c0744e5eb42a94e5d97598a0a1e48901f1e45d6ab5f5_dcb2c9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60350"/>
            <a:ext cx="27813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4" descr="C:\Users\dns\Desktop\Фото 2019-20\ГТБДД, мчс\0-02-0a-d7d96611489e60afa1aef31566700ce4a8f14f9e360a9a27a72fe90b92d509a8_26a8a47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357563"/>
            <a:ext cx="240982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5" descr="C:\Users\dns\Desktop\Фото 2019-20\ГТБДД, мчс\0-02-05-bdeccdc42d550cb0d8bce56f7d9d6db3f7c66f258479b0ded02c5bca9714dc7d_16af321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25" y="1341438"/>
            <a:ext cx="260667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pic>
        <p:nvPicPr>
          <p:cNvPr id="43010" name="Picture 2" descr="C:\Users\dns\Desktop\Фото 2019-20\0-02-05-034cb8ee8c891cc4e2f003cea86936cd777b97200062ed316741540a8d4cc372_59f42e9b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188913"/>
            <a:ext cx="5184775" cy="5472112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sz="4000" smtClean="0">
                <a:effectLst/>
              </a:rPr>
              <a:t>Профориентация.</a:t>
            </a:r>
            <a:br>
              <a:rPr lang="ru-RU" sz="4000" smtClean="0">
                <a:effectLst/>
              </a:rPr>
            </a:br>
            <a:r>
              <a:rPr lang="ru-RU" sz="4000" smtClean="0">
                <a:effectLst/>
              </a:rPr>
              <a:t>Высокие технологии</a:t>
            </a:r>
          </a:p>
        </p:txBody>
      </p:sp>
      <p:sp>
        <p:nvSpPr>
          <p:cNvPr id="44034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4035" name="Picture 2" descr="C:\Users\dns\Desktop\Фото 2019-20\ВЫсокие технологии\0-02-05-1ec7de5f21581be5c45cf916ec855fc5aed6e69c325b64401eeefdd4510ce759_104c65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628775"/>
            <a:ext cx="35655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3" descr="C:\Users\dns\Desktop\Фото 2019-20\ВЫсокие технологии\0-02-0a-be1e56b32ec131147b2e55468394b0b154b97fdeec9dbdd4e1d8411a445e1dcd_b5350ff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133600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AutoShap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00113" y="260350"/>
            <a:ext cx="7235825" cy="866775"/>
          </a:xfrm>
          <a:noFill/>
        </p:spPr>
        <p:txBody>
          <a:bodyPr wrap="square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4000" b="1" smtClean="0">
                <a:effectLst/>
              </a:rPr>
              <a:t>Цель воспитательной работы</a:t>
            </a:r>
            <a:endParaRPr lang="ru-RU" sz="4000" smtClean="0">
              <a:effectLst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381000" indent="-381000" eaLnBrk="1" hangingPunct="1">
              <a:lnSpc>
                <a:spcPct val="80000"/>
              </a:lnSpc>
              <a:buFont typeface="Arial" charset="0"/>
              <a:buNone/>
            </a:pPr>
            <a:endParaRPr lang="ru-RU" sz="2000" smtClean="0"/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827088" y="1844675"/>
            <a:ext cx="763270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281288"/>
                </a:solidFill>
              </a:rPr>
              <a:t>развитие интеллектуальной, творческой, нравственно и физически здоровой личности, способной к успешной социализации в обществе и  профессиональной ориентации.</a:t>
            </a:r>
            <a:br>
              <a:rPr lang="ru-RU" sz="3200" b="1">
                <a:solidFill>
                  <a:srgbClr val="281288"/>
                </a:solidFill>
              </a:rPr>
            </a:br>
            <a:endParaRPr lang="ru-RU" sz="3200" b="1">
              <a:solidFill>
                <a:srgbClr val="281288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effectLst/>
              </a:rPr>
              <a:t>Бизнес-центр</a:t>
            </a:r>
          </a:p>
        </p:txBody>
      </p:sp>
      <p:sp>
        <p:nvSpPr>
          <p:cNvPr id="45058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5059" name="Picture 2" descr="C:\Users\dns\Desktop\Фото 2019-20\бизнес центр\изображение_viber_2019-11-27_13-50-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3429000"/>
            <a:ext cx="3935412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3" descr="C:\Users\dns\Desktop\Фото 2019-20\бизнес центр\изображение_viber_2019-11-27_13-50-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565400"/>
            <a:ext cx="4511675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effectLst/>
              </a:rPr>
              <a:t>Профтестирование</a:t>
            </a:r>
          </a:p>
        </p:txBody>
      </p:sp>
      <p:pic>
        <p:nvPicPr>
          <p:cNvPr id="46082" name="Picture 2" descr="C:\Users\dns\Desktop\Фото 2019-20\ПРофтестирование\0-02-0a-8956c47982347527c5027323e3973349ccc9c1958c769df377e36c0e59001190_4dc02c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196975"/>
            <a:ext cx="394335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4" descr="C:\Users\dns\Desktop\Фото 2019-20\ПРофтестирование\0-02-0a-5980f6daf62d864792caeb737a2e5cbd8c2e25f5a6f4f1d65cb7ebb77948c197_7306c2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268413"/>
            <a:ext cx="38893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effectLst/>
              </a:rPr>
              <a:t>День учителя</a:t>
            </a:r>
          </a:p>
        </p:txBody>
      </p:sp>
      <p:pic>
        <p:nvPicPr>
          <p:cNvPr id="47106" name="Picture 2" descr="C:\Users\dns\Desktop\Фото 2019-20\День учителя\0-02-05-72ddff31867cbf083a6073dad14ff41b9f3d568e4e42664fa083332723f388c4_562f235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25538"/>
            <a:ext cx="4129088" cy="3095625"/>
          </a:xfrm>
        </p:spPr>
      </p:pic>
      <p:pic>
        <p:nvPicPr>
          <p:cNvPr id="47107" name="Picture 3" descr="C:\Users\dns\Desktop\Фото 2019-20\День учителя\0-02-05-b8553615a695ceb71a112980693ac448c2fbe4acc4d2c14c94a35efc9ba0a366_3a91fac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196975"/>
            <a:ext cx="39370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 descr="C:\Users\dns\Desktop\Фото 2019-20\День учителя\0-02-05-158d153359e85f01d168bee41e608fec464ca8c6505e8d94ed658c37c316c84b_67255c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3933825"/>
            <a:ext cx="360045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effectLst/>
              </a:rPr>
              <a:t>День мам</a:t>
            </a:r>
          </a:p>
        </p:txBody>
      </p:sp>
      <p:sp>
        <p:nvSpPr>
          <p:cNvPr id="48130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8131" name="Picture 2" descr="C:\Users\dns\Desktop\Фото 2019-20\День мам\изображение_viber_2019-11-30_15-24-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2205038"/>
            <a:ext cx="4535488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3" descr="C:\Users\dns\Desktop\Фото 2019-20\День мам\изображение_viber_2019-11-30_15-23-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700213"/>
            <a:ext cx="3186113" cy="4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sp>
        <p:nvSpPr>
          <p:cNvPr id="4915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9155" name="Picture 4" descr="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268200"/>
            <a:ext cx="459105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5" descr="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-458788"/>
            <a:ext cx="5487988" cy="731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sp>
        <p:nvSpPr>
          <p:cNvPr id="50178" name="Содержимое 3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0179" name="Picture 2" descr="C:\Users\dns\Desktop\Фото 2019-20\ДРУГ\0-02-04-0065153e53b325cabaeaab550e461e1f8df7b20f5bb26874a2809dada78adcfe_b92d0c7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2057400"/>
            <a:ext cx="36004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 descr="C:\Users\dns\Desktop\Фото 2019-20\ДРУГ\0-02-04-0065153e53b325cabaeaab550e461e1f8df7b20f5bb26874a2809dada78adcfe_b92d0c7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125538"/>
            <a:ext cx="378142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C:\Users\dns\Desktop\Фото 2019-20\ДРУГ\0-02-04-03da9997a1b10217ef2ad57b38bd9817bf31b6408cd70f10e7281dc5ec0464eb_2d0fc1b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25538"/>
            <a:ext cx="378142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sp>
        <p:nvSpPr>
          <p:cNvPr id="5120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03" name="Picture 4" descr="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0"/>
            <a:ext cx="7704138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pic>
        <p:nvPicPr>
          <p:cNvPr id="52226" name="Picture 4" descr="1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260350"/>
            <a:ext cx="7345362" cy="5510213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3251" name="Picture 4" descr="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6263" y="333375"/>
            <a:ext cx="9720263" cy="546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sp>
        <p:nvSpPr>
          <p:cNvPr id="5427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4275" name="Picture 4" descr="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333375"/>
            <a:ext cx="7488237" cy="561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effectLst/>
              </a:rPr>
              <a:t>Что меняется?</a:t>
            </a:r>
          </a:p>
        </p:txBody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z="2800" smtClean="0">
                <a:solidFill>
                  <a:srgbClr val="281288"/>
                </a:solidFill>
                <a:latin typeface="Times New Roman" pitchFamily="18" charset="0"/>
              </a:rPr>
              <a:t>Изменения в ФЗ №273 «Об образовании в РФ» (31.08.2020)</a:t>
            </a:r>
          </a:p>
          <a:p>
            <a:pPr eaLnBrk="1" hangingPunct="1"/>
            <a:r>
              <a:rPr lang="ru-RU" sz="2800" smtClean="0">
                <a:solidFill>
                  <a:srgbClr val="281288"/>
                </a:solidFill>
                <a:latin typeface="Times New Roman" pitchFamily="18" charset="0"/>
              </a:rPr>
              <a:t>Примерная рабочая программа воспитания (02.06.2020)</a:t>
            </a:r>
          </a:p>
          <a:p>
            <a:pPr eaLnBrk="1" hangingPunct="1"/>
            <a:r>
              <a:rPr lang="ru-RU" sz="2800" smtClean="0">
                <a:solidFill>
                  <a:srgbClr val="281288"/>
                </a:solidFill>
                <a:latin typeface="Times New Roman" pitchFamily="18" charset="0"/>
              </a:rPr>
              <a:t>Стратегия развития и организации воспитания и социализации обучающихся в системе образования в Омской области на период до 2025 года (15.06.2020)</a:t>
            </a:r>
          </a:p>
          <a:p>
            <a:pPr eaLnBrk="1" hangingPunct="1"/>
            <a:endParaRPr lang="ru-RU" sz="2800" smtClean="0">
              <a:solidFill>
                <a:srgbClr val="281288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sp>
        <p:nvSpPr>
          <p:cNvPr id="55298" name="Rectangle 3"/>
          <p:cNvSpPr>
            <a:spLocks noGrp="1"/>
          </p:cNvSpPr>
          <p:nvPr>
            <p:ph type="body" idx="1"/>
          </p:nvPr>
        </p:nvSpPr>
        <p:spPr>
          <a:xfrm>
            <a:off x="1582738" y="2565400"/>
            <a:ext cx="7561262" cy="39592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5299" name="Picture 4" descr="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0"/>
            <a:ext cx="7416800" cy="556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effectLst/>
              </a:rPr>
              <a:t>8 марта</a:t>
            </a:r>
          </a:p>
        </p:txBody>
      </p:sp>
      <p:pic>
        <p:nvPicPr>
          <p:cNvPr id="56322" name="Picture 2" descr="C:\Users\dns\Desktop\Фото 2019-20\март\0-02-05-9f3bb59ed6f7bca1a5c91f9b093f4d2aa24a1f9536333ecf34fd84663a2ade61_c00a680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412875"/>
            <a:ext cx="4097338" cy="3073400"/>
          </a:xfrm>
        </p:spPr>
      </p:pic>
      <p:pic>
        <p:nvPicPr>
          <p:cNvPr id="56323" name="Picture 3" descr="C:\Users\dns\Desktop\Фото 2019-20\март\0-02-05-2361b5f29f241c9d712fbc459c7b32c7565f0219b2c71ba86a88693220a2243c_7e317e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1196975"/>
            <a:ext cx="39243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5" descr="C:\Users\dns\Desktop\Фото 2019-20\март\0-02-05-fbbaffdf3a2d14efc3def4a19410d0d12f3bebcf02941752a93d96d74c293491_4306ebe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149725"/>
            <a:ext cx="26876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effectLst/>
              </a:rPr>
              <a:t>Прощание с букварем</a:t>
            </a:r>
          </a:p>
        </p:txBody>
      </p:sp>
      <p:sp>
        <p:nvSpPr>
          <p:cNvPr id="57346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7347" name="Picture 4" descr="C:\Users\dns\Desktop\Фото 2019-20\прощание с букварем\0-02-0a-02d92eba99e5940948ee35a27051912d205e0427e3c0cc282383c40be9a2e58d_5a525dc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2060575"/>
            <a:ext cx="5422900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effectLst/>
              </a:rPr>
              <a:t>Новый год</a:t>
            </a:r>
          </a:p>
        </p:txBody>
      </p:sp>
      <p:pic>
        <p:nvPicPr>
          <p:cNvPr id="58370" name="Picture 2" descr="C:\Users\dns\Desktop\Фото 2019-20\ФОТОКОРСС\8-1\odlrg-fJ6C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36726" t="25456"/>
          <a:stretch>
            <a:fillRect/>
          </a:stretch>
        </p:blipFill>
        <p:spPr>
          <a:xfrm>
            <a:off x="395288" y="1341438"/>
            <a:ext cx="3535362" cy="3373437"/>
          </a:xfrm>
        </p:spPr>
      </p:pic>
      <p:pic>
        <p:nvPicPr>
          <p:cNvPr id="58371" name="Picture 3" descr="C:\Users\dns\Desktop\Фото 2019-20\ФОТОКОРСС\8-4\fu6IzIzfy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750" y="1268413"/>
            <a:ext cx="40322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 descr="C:\Users\dns\Desktop\Фото 2019-20\ФОТОКОРСС\10-1\01qHe8FDHt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1989138"/>
            <a:ext cx="28575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 descr="C:\Users\dns\Desktop\Фото 2019-20\ФОТОКОРСС\11-1\zN1YHBCOsA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38638"/>
            <a:ext cx="33591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6" descr="C:\Users\dns\Desktop\Фото 2019-20\ФОТОКОРСС\11-2\l2H-WUiC1c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525" y="3716338"/>
            <a:ext cx="3589338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pic>
        <p:nvPicPr>
          <p:cNvPr id="59394" name="Picture 2" descr="C:\Users\dns\Desktop\Фото 2019-20\0-02-0a-1546d66d72a381d39ae8285137aec37351f014e864fd37c1cdf1c5d0037475b6_628dc7f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600" y="332656"/>
            <a:ext cx="7362169" cy="5256584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effectLst/>
              </a:rPr>
              <a:t>Пластилиновая ворона</a:t>
            </a:r>
          </a:p>
        </p:txBody>
      </p:sp>
      <p:sp>
        <p:nvSpPr>
          <p:cNvPr id="60418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0419" name="Picture 2" descr="C:\Users\dns\Desktop\Фото 2019-20\Пластилиновая ворона\0-02-0a-2146fa87e54d3f08fe57c03aeec1e7dbb74e66a06ef5348da44ee6cf4ab294f1_3cc1a8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1196975"/>
            <a:ext cx="2144713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 descr="C:\Users\dns\Desktop\Фото 2019-20\Пластилиновая ворона\0-02-0a-5db235d41df7080d7a564c0bb4619fb67659c033579cb067379263a2710e4019_709abf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196975"/>
            <a:ext cx="3995737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4" descr="C:\Users\dns\Desktop\Фото 2019-20\Пластилиновая ворона\0-02-0a-9dff2dbc589188e436e66b07d30bded537461686bd609c2493749a9d59876cc0_5b5ee85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92600"/>
            <a:ext cx="45720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effectLst/>
              </a:rPr>
              <a:t>Фестиваль Науки и Творчества</a:t>
            </a:r>
          </a:p>
        </p:txBody>
      </p:sp>
      <p:pic>
        <p:nvPicPr>
          <p:cNvPr id="61442" name="Picture 4" descr="C:\Users\dns\Desktop\Фото 2019-20\март\0-02-05-6b56cfdf663536460ab45b166c1eb79ebd81866cae4baffcf0f1f0a01f0bd873_97be1c7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49925" y="2332038"/>
            <a:ext cx="3394075" cy="4525962"/>
          </a:xfrm>
        </p:spPr>
      </p:pic>
      <p:pic>
        <p:nvPicPr>
          <p:cNvPr id="61443" name="Picture 2" descr="C:\Users\dns\Desktop\Фото 2019-20\март\0-02-05-dee874eab5461e2eedd75410001e6851d1a0dd769c4d8ab313eda053e81f1b1e_ba46b9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557338"/>
            <a:ext cx="5761037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pic>
        <p:nvPicPr>
          <p:cNvPr id="62466" name="Picture 4" descr="C:\Users\dns\Desktop\Фото 2019-20\Классики 4-3\изображение_viber_2019-10-23_22-35-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908050"/>
            <a:ext cx="2573337" cy="3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5" descr="C:\Users\dns\Desktop\Фото 2019-20\Классики 4-3\изображение_viber_2019-10-23_22-34-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88640"/>
            <a:ext cx="2573337" cy="3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6" descr="C:\Users\dns\Desktop\Фото 2019-20\Классики 4-3\изображение_viber_2019-10-23_22-35-0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211638" y="1773238"/>
            <a:ext cx="3394075" cy="4525962"/>
          </a:xfrm>
        </p:spPr>
      </p:pic>
      <p:pic>
        <p:nvPicPr>
          <p:cNvPr id="62469" name="Picture 7" descr="C:\Users\dns\Desktop\Фото 2019-20\Математическкая карусель\0-02-04-be384c1cbe251b6f6bcfb2b15ae447ea6ca402574cde817fbef2a0567686c1f8_638926c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3573463"/>
            <a:ext cx="40322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pic>
        <p:nvPicPr>
          <p:cNvPr id="64514" name="Picture 4" descr="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188913"/>
            <a:ext cx="7704138" cy="577850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pic>
        <p:nvPicPr>
          <p:cNvPr id="65538" name="Picture 2" descr="C:\Users\dns\Desktop\Фото 2019-20\Леднева\0-02-0a-6790ddefb541f6a4cdbfb787e7c9a2f4aae93dd7a22e7c4f7fd61ba0ac8ebeae_5c3d2c9c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9613" y="0"/>
            <a:ext cx="4481512" cy="5688013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effectLst/>
              </a:rPr>
              <a:t>Что меняется?</a:t>
            </a:r>
          </a:p>
        </p:txBody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>
          <a:xfrm>
            <a:off x="827088" y="1557338"/>
            <a:ext cx="7561262" cy="41751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ko-KR" sz="2400" b="1" i="1" smtClean="0">
                <a:solidFill>
                  <a:srgbClr val="281288"/>
                </a:solidFill>
              </a:rPr>
              <a:t>цель</a:t>
            </a:r>
            <a:r>
              <a:rPr lang="ru-RU" altLang="ko-KR" sz="2400" smtClean="0">
                <a:solidFill>
                  <a:srgbClr val="281288"/>
                </a:solidFill>
              </a:rPr>
              <a:t> </a:t>
            </a:r>
            <a:r>
              <a:rPr lang="ru-RU" altLang="ko-KR" sz="2400" b="1" i="1" smtClean="0">
                <a:solidFill>
                  <a:srgbClr val="281288"/>
                </a:solidFill>
              </a:rPr>
              <a:t>воспитания</a:t>
            </a:r>
            <a:r>
              <a:rPr lang="ru-RU" altLang="ko-KR" sz="2400" smtClean="0">
                <a:solidFill>
                  <a:srgbClr val="281288"/>
                </a:solidFill>
              </a:rPr>
              <a:t>  -  личностное развитие школьников, проявляющееся:</a:t>
            </a:r>
          </a:p>
          <a:p>
            <a:pPr eaLnBrk="1" hangingPunct="1">
              <a:lnSpc>
                <a:spcPct val="80000"/>
              </a:lnSpc>
            </a:pPr>
            <a:r>
              <a:rPr lang="ru-RU" altLang="ko-KR" sz="2400" smtClean="0">
                <a:solidFill>
                  <a:srgbClr val="281288"/>
                </a:solidFill>
              </a:rPr>
              <a:t>1) в усвоении ими знаний основных норм, которые общество выработало на основе этих ценностей (то есть, в усвоении ими социально значимых знаний);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ko-KR" sz="2400" smtClean="0">
                <a:solidFill>
                  <a:srgbClr val="281288"/>
                </a:solidFill>
              </a:rPr>
              <a:t>2) в развитии их позитивных отношений к этим общественным ценностям (то есть в развитии их социально значимых отношений);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ko-KR" sz="2400" smtClean="0">
                <a:solidFill>
                  <a:srgbClr val="281288"/>
                </a:solidFill>
              </a:rPr>
              <a:t>3) в приобретении ими соответствующего этим ценностям опыта поведения, опыта применения сформированных знаний и отношений на практике (то есть в приобретении ими опыта осуществления социально значимых дел).</a:t>
            </a:r>
            <a:endParaRPr lang="ru-RU" sz="2400" smtClean="0">
              <a:solidFill>
                <a:srgbClr val="281288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pic>
        <p:nvPicPr>
          <p:cNvPr id="66562" name="Picture 2" descr="C:\Users\dns\Desktop\Фото 2019-20\изображение_viber_2020-02-18_16-18-5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9613" y="0"/>
            <a:ext cx="4492625" cy="7605713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effectLst/>
              </a:rPr>
              <a:t>Химическая лаборатория</a:t>
            </a:r>
          </a:p>
        </p:txBody>
      </p:sp>
      <p:pic>
        <p:nvPicPr>
          <p:cNvPr id="67586" name="Picture 2" descr="C:\Users\dns\Desktop\Фото 2019-20\Уроки ОБХ\Химическая лаборатория 12.10.19\0-02-0a-4827d33f93fb6a38b1049def54ddf088b2bde9d763db268c0104307d92eea85f_d790cbab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150" y="1773238"/>
            <a:ext cx="5545138" cy="3959225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pic>
        <p:nvPicPr>
          <p:cNvPr id="68610" name="Picture 2" descr="C:\Users\dns\Desktop\Фото 2019-20\0-02-05-85c0805be8d804eba25642c18614a83b3f6e3e394294484529249a3b253d6d50_9d6617d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 rot="812000">
            <a:off x="2484438" y="1989138"/>
            <a:ext cx="6034087" cy="4525962"/>
          </a:xfrm>
        </p:spPr>
      </p:pic>
      <p:pic>
        <p:nvPicPr>
          <p:cNvPr id="68611" name="Picture 3" descr="C:\Users\dns\Desktop\Фото 2019-20\Горсовет Калугина Семен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675"/>
            <a:ext cx="4824413" cy="437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pic>
        <p:nvPicPr>
          <p:cNvPr id="69634" name="Picture 2" descr="C:\Users\dns\Desktop\Фото 2019-20\изображение_viber_2020-02-23_11-36-4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0" y="1773238"/>
            <a:ext cx="3119438" cy="3959225"/>
          </a:xfrm>
        </p:spPr>
      </p:pic>
      <p:pic>
        <p:nvPicPr>
          <p:cNvPr id="69635" name="Picture 3" descr="C:\Users\dns\Desktop\Фото 2019-20\изображение_viber_2020-02-23_11-36-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125538"/>
            <a:ext cx="2301875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pic>
        <p:nvPicPr>
          <p:cNvPr id="70658" name="Picture 2" descr="C:\Users\dns\Desktop\Фото 2019-20\СОШ 17   Блокадный хлеб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150" y="1773238"/>
            <a:ext cx="5545138" cy="3959225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ns\Desktop\Фото 2019-20\0-02-0a-560e1a3d5da62748b11ce2139652f261daf3e9364b325108486b4d67d4d0607a_9287577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8640"/>
            <a:ext cx="7548330" cy="566124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sp>
        <p:nvSpPr>
          <p:cNvPr id="7168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683" name="Picture 4" descr="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628775"/>
            <a:ext cx="5616575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pic>
        <p:nvPicPr>
          <p:cNvPr id="72706" name="Picture 2" descr="C:\Users\dns\Desktop\Фото 2019-20\Attachments_school17-omsk@yandex.ru_2020-03-11_17-59-35\IMG_489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60363" y="404813"/>
            <a:ext cx="9504363" cy="603250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pic>
        <p:nvPicPr>
          <p:cNvPr id="73730" name="Picture 2" descr="C:\Users\dns\Desktop\Фото 2019-20\семинар 05.11\0-02-04-ba7702c1a5132d90b9e78a5f2364072dc7568932de34ef3802ea4966e90ec7f3_c8b3df0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150" y="1773238"/>
            <a:ext cx="5545138" cy="3959225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sp>
        <p:nvSpPr>
          <p:cNvPr id="7475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4755" name="Picture 4" descr="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268413"/>
            <a:ext cx="60483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effectLst/>
              </a:rPr>
              <a:t>Направления воспитания</a:t>
            </a:r>
          </a:p>
        </p:txBody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rgbClr val="281288"/>
                </a:solidFill>
              </a:rPr>
              <a:t>Гражданское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rgbClr val="281288"/>
                </a:solidFill>
              </a:rPr>
              <a:t>Патриотическое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rgbClr val="281288"/>
                </a:solidFill>
              </a:rPr>
              <a:t>Духовное и нравственное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rgbClr val="281288"/>
                </a:solidFill>
              </a:rPr>
              <a:t>Приобщение детей к культурному наследию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rgbClr val="281288"/>
                </a:solidFill>
              </a:rPr>
              <a:t>Популяризация научных знаний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rgbClr val="281288"/>
                </a:solidFill>
              </a:rPr>
              <a:t>Физическое воспитание и формирование культуры здоровья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rgbClr val="281288"/>
                </a:solidFill>
              </a:rPr>
              <a:t>Трудовое воспитание и профессиональное самоопределение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rgbClr val="281288"/>
                </a:solidFill>
              </a:rPr>
              <a:t>Экологическое воспитание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rgbClr val="281288"/>
                </a:solidFill>
              </a:rPr>
              <a:t>Развитие добровольчества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sp>
        <p:nvSpPr>
          <p:cNvPr id="7577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5779" name="Picture 4" descr="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8913"/>
            <a:ext cx="8424863" cy="631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200" b="1" smtClean="0">
                <a:effectLst/>
              </a:rPr>
              <a:t>Оценка результативности воспитательной работы – успех обучающегося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mtClean="0"/>
              <a:t>Портфолио обучающихся, класса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«Самый классный класс»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Рейтинг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Анкетирование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Школьный сайт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Наблюдение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Участие в конкурсах и проектах вне школы, СМИ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Экскурсионная деятельность</a:t>
            </a:r>
          </a:p>
          <a:p>
            <a:pPr eaLnBrk="1" hangingPunct="1">
              <a:lnSpc>
                <a:spcPct val="90000"/>
              </a:lnSpc>
            </a:pPr>
            <a:endParaRPr lang="ru-RU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ns\Desktop\Фото 2019-20\ФОТО\11-2\фото\учи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545304" cy="568863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sp>
        <p:nvSpPr>
          <p:cNvPr id="7680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4400" smtClean="0"/>
              <a:t>Спасибо за внимание!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281288"/>
                </a:solidFill>
              </a:rPr>
              <a:t>ППМС (Психолого-педагогическая –медико-социальная служба)</a:t>
            </a:r>
          </a:p>
          <a:p>
            <a:pPr eaLnBrk="1" hangingPunct="1"/>
            <a:r>
              <a:rPr lang="ru-RU" smtClean="0">
                <a:solidFill>
                  <a:srgbClr val="281288"/>
                </a:solidFill>
              </a:rPr>
              <a:t>ППК (психолого-педагогический консилиум)</a:t>
            </a:r>
          </a:p>
          <a:p>
            <a:pPr eaLnBrk="1" hangingPunct="1"/>
            <a:r>
              <a:rPr lang="ru-RU" smtClean="0">
                <a:solidFill>
                  <a:srgbClr val="281288"/>
                </a:solidFill>
              </a:rPr>
              <a:t>Совет профилактики</a:t>
            </a:r>
          </a:p>
          <a:p>
            <a:pPr eaLnBrk="1" hangingPunct="1"/>
            <a:r>
              <a:rPr lang="ru-RU" smtClean="0">
                <a:solidFill>
                  <a:srgbClr val="281288"/>
                </a:solidFill>
              </a:rPr>
              <a:t>Служба медиации</a:t>
            </a:r>
          </a:p>
        </p:txBody>
      </p:sp>
      <p:sp>
        <p:nvSpPr>
          <p:cNvPr id="21506" name="Rectangle 5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effectLst/>
              </a:rPr>
              <a:t>Профилактическая работа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sz="4000" smtClean="0">
                <a:effectLst/>
              </a:rPr>
              <a:t>Внеурочная деятельность,</a:t>
            </a:r>
            <a:br>
              <a:rPr lang="ru-RU" sz="4000" smtClean="0">
                <a:effectLst/>
              </a:rPr>
            </a:br>
            <a:r>
              <a:rPr lang="ru-RU" sz="4000" smtClean="0">
                <a:effectLst/>
              </a:rPr>
              <a:t>дополнительное образование</a:t>
            </a:r>
          </a:p>
        </p:txBody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281288"/>
                </a:solidFill>
              </a:rPr>
              <a:t>162 группы – 2032 обучающихся</a:t>
            </a:r>
          </a:p>
          <a:p>
            <a:pPr eaLnBrk="1" hangingPunct="1"/>
            <a:r>
              <a:rPr lang="ru-RU" smtClean="0">
                <a:solidFill>
                  <a:srgbClr val="281288"/>
                </a:solidFill>
              </a:rPr>
              <a:t>8 групп - 122 воспитанника</a:t>
            </a:r>
          </a:p>
          <a:p>
            <a:pPr eaLnBrk="1" hangingPunct="1"/>
            <a:r>
              <a:rPr lang="ru-RU" smtClean="0">
                <a:solidFill>
                  <a:srgbClr val="281288"/>
                </a:solidFill>
              </a:rPr>
              <a:t>Система Навигатор дополнительного образования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effectLst/>
              </a:rPr>
              <a:t>День Знаний</a:t>
            </a:r>
          </a:p>
        </p:txBody>
      </p:sp>
      <p:pic>
        <p:nvPicPr>
          <p:cNvPr id="23554" name="Picture 3" descr="C:\Users\dns\Desktop\Фото 2019-20\День знаний, урок Победв\0-02-04-9fde68e4ca0133a6b9b36ee6351a77c0a2025279cdd0a28fa904c185abc88357_94b6d1b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96975"/>
            <a:ext cx="4572000" cy="3429000"/>
          </a:xfrm>
        </p:spPr>
      </p:pic>
      <p:pic>
        <p:nvPicPr>
          <p:cNvPr id="23555" name="Picture 4" descr="C:\Users\dns\Desktop\Фото 2019-20\ДЛя сайта\0-02-04-190c7b6a85dcaf679570174c51a099e92cc6f6a998c18a5ef7202f6886b93ae9_e6122c9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9588" y="2349500"/>
            <a:ext cx="4824412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f50bdaca892eac42517e869c0b352e164c22fe6"/>
</p:tagLst>
</file>

<file path=ppt/theme/theme1.xml><?xml version="1.0" encoding="utf-8"?>
<a:theme xmlns:a="http://schemas.openxmlformats.org/drawingml/2006/main" name="Тема Office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442</Words>
  <Application>Microsoft Office PowerPoint</Application>
  <PresentationFormat>Экран (4:3)</PresentationFormat>
  <Paragraphs>68</Paragraphs>
  <Slides>63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Науменко Т.В.</vt:lpstr>
      <vt:lpstr>Стратегия развития воспитания в Российской Федерации на период до 2025 года (29.05.2015 )</vt:lpstr>
      <vt:lpstr>Цель воспитательной работы</vt:lpstr>
      <vt:lpstr>Что меняется?</vt:lpstr>
      <vt:lpstr>Что меняется?</vt:lpstr>
      <vt:lpstr>Направления воспитания</vt:lpstr>
      <vt:lpstr>Профилактическая работа</vt:lpstr>
      <vt:lpstr>Внеурочная деятельность, дополнительное образование</vt:lpstr>
      <vt:lpstr>День Знаний</vt:lpstr>
      <vt:lpstr>Слайд 10</vt:lpstr>
      <vt:lpstr>Выставка «Золотая осень»</vt:lpstr>
      <vt:lpstr>Спортивное направление</vt:lpstr>
      <vt:lpstr>Слайд 13</vt:lpstr>
      <vt:lpstr>Военно-спортивная игра «Патриоты России»</vt:lpstr>
      <vt:lpstr>Осенний кросс</vt:lpstr>
      <vt:lpstr>А ну-ка, парни!</vt:lpstr>
      <vt:lpstr>А ну-ка, девушки!</vt:lpstr>
      <vt:lpstr>Слайд 18</vt:lpstr>
      <vt:lpstr>ДОО «Алые паруса» Омская линия</vt:lpstr>
      <vt:lpstr>Слайд 20</vt:lpstr>
      <vt:lpstr>Слайд 21</vt:lpstr>
      <vt:lpstr>Школа безопасности</vt:lpstr>
      <vt:lpstr>Слайд 23</vt:lpstr>
      <vt:lpstr>Слайд 24</vt:lpstr>
      <vt:lpstr>Слайд 25</vt:lpstr>
      <vt:lpstr>Академия безопасности</vt:lpstr>
      <vt:lpstr>Слайд 27</vt:lpstr>
      <vt:lpstr>Слайд 28</vt:lpstr>
      <vt:lpstr>Профориентация. Высокие технологии</vt:lpstr>
      <vt:lpstr>Бизнес-центр</vt:lpstr>
      <vt:lpstr>Профтестирование</vt:lpstr>
      <vt:lpstr>День учителя</vt:lpstr>
      <vt:lpstr>День мам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8 марта</vt:lpstr>
      <vt:lpstr>Прощание с букварем</vt:lpstr>
      <vt:lpstr>Новый год</vt:lpstr>
      <vt:lpstr>Слайд 44</vt:lpstr>
      <vt:lpstr>Пластилиновая ворона</vt:lpstr>
      <vt:lpstr>Фестиваль Науки и Творчества</vt:lpstr>
      <vt:lpstr>Слайд 47</vt:lpstr>
      <vt:lpstr>Слайд 48</vt:lpstr>
      <vt:lpstr>Слайд 49</vt:lpstr>
      <vt:lpstr>Слайд 50</vt:lpstr>
      <vt:lpstr>Химическая лаборатория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Оценка результативности воспитательной работы – успех обучающегося</vt:lpstr>
      <vt:lpstr>Слайд 62</vt:lpstr>
      <vt:lpstr>Слайд 63</vt:lpstr>
    </vt:vector>
  </TitlesOfParts>
  <Company>presentation-creation.ru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Звездный</dc:title>
  <dc:creator>obstinate</dc:creator>
  <dc:description>Шаблон презентации с сайта https://presentation-creation.ru/</dc:description>
  <cp:lastModifiedBy>dns</cp:lastModifiedBy>
  <cp:revision>134</cp:revision>
  <dcterms:created xsi:type="dcterms:W3CDTF">2018-02-25T09:09:03Z</dcterms:created>
  <dcterms:modified xsi:type="dcterms:W3CDTF">2020-08-28T02:08:18Z</dcterms:modified>
</cp:coreProperties>
</file>