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809" r:id="rId2"/>
  </p:sldMasterIdLst>
  <p:notesMasterIdLst>
    <p:notesMasterId r:id="rId19"/>
  </p:notesMasterIdLst>
  <p:sldIdLst>
    <p:sldId id="355" r:id="rId3"/>
    <p:sldId id="367" r:id="rId4"/>
    <p:sldId id="411" r:id="rId5"/>
    <p:sldId id="428" r:id="rId6"/>
    <p:sldId id="375" r:id="rId7"/>
    <p:sldId id="422" r:id="rId8"/>
    <p:sldId id="414" r:id="rId9"/>
    <p:sldId id="425" r:id="rId10"/>
    <p:sldId id="426" r:id="rId11"/>
    <p:sldId id="418" r:id="rId12"/>
    <p:sldId id="415" r:id="rId13"/>
    <p:sldId id="423" r:id="rId14"/>
    <p:sldId id="424" r:id="rId15"/>
    <p:sldId id="417" r:id="rId16"/>
    <p:sldId id="427" r:id="rId17"/>
    <p:sldId id="430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CCFF"/>
    <a:srgbClr val="FFCCCC"/>
    <a:srgbClr val="FFCCFF"/>
    <a:srgbClr val="0000CC"/>
    <a:srgbClr val="A3F3FB"/>
    <a:srgbClr val="CC00CC"/>
    <a:srgbClr val="9966F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52" autoAdjust="0"/>
    <p:restoredTop sz="84766" autoAdjust="0"/>
  </p:normalViewPr>
  <p:slideViewPr>
    <p:cSldViewPr>
      <p:cViewPr>
        <p:scale>
          <a:sx n="84" d="100"/>
          <a:sy n="84" d="100"/>
        </p:scale>
        <p:origin x="-240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560741-7431-469E-B3B7-436308099384}" type="datetimeFigureOut">
              <a:rPr lang="ru-RU"/>
              <a:pPr>
                <a:defRPr/>
              </a:pPr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A84A04-40C4-47AB-BE5B-449113C8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AC6566-FB90-4D35-87D6-14ED4DC36773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FBF644-A54C-48D4-9CC5-EF38B4FFCDD3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739322-1D97-4F65-8D1B-68D0A8B00E7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3DF408-E314-4353-BA84-D366073EFF01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F60FE6-3AD1-4DF9-96E5-1CF9A442372A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2 w 1722"/>
                <a:gd name="T1" fmla="*/ 46 h 66"/>
                <a:gd name="T2" fmla="*/ 1682 w 1722"/>
                <a:gd name="T3" fmla="*/ 40 h 66"/>
                <a:gd name="T4" fmla="*/ 0 w 1722"/>
                <a:gd name="T5" fmla="*/ 0 h 66"/>
                <a:gd name="T6" fmla="*/ 0 w 1722"/>
                <a:gd name="T7" fmla="*/ 33 h 66"/>
                <a:gd name="T8" fmla="*/ 1682 w 1722"/>
                <a:gd name="T9" fmla="*/ 46 h 66"/>
                <a:gd name="T10" fmla="*/ 1682 w 1722"/>
                <a:gd name="T11" fmla="*/ 4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5 w 975"/>
                <a:gd name="T1" fmla="*/ 48 h 101"/>
                <a:gd name="T2" fmla="*/ 95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5 w 975"/>
                <a:gd name="T9" fmla="*/ 48 h 101"/>
                <a:gd name="T10" fmla="*/ 95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1 w 2141"/>
                <a:gd name="T7" fmla="*/ 0 h 198"/>
                <a:gd name="T8" fmla="*/ 210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22 w 2517"/>
                <a:gd name="T1" fmla="*/ 276 h 276"/>
                <a:gd name="T2" fmla="*/ 2457 w 2517"/>
                <a:gd name="T3" fmla="*/ 204 h 276"/>
                <a:gd name="T4" fmla="*/ 2200 w 2517"/>
                <a:gd name="T5" fmla="*/ 0 h 276"/>
                <a:gd name="T6" fmla="*/ 0 w 2517"/>
                <a:gd name="T7" fmla="*/ 276 h 276"/>
                <a:gd name="T8" fmla="*/ 2122 w 2517"/>
                <a:gd name="T9" fmla="*/ 276 h 276"/>
                <a:gd name="T10" fmla="*/ 212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9 w 729"/>
                <a:gd name="T7" fmla="*/ 240 h 240"/>
                <a:gd name="T8" fmla="*/ 70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9 w 729"/>
                <a:gd name="T1" fmla="*/ 318 h 318"/>
                <a:gd name="T2" fmla="*/ 70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9 w 729"/>
                <a:gd name="T9" fmla="*/ 318 h 318"/>
                <a:gd name="T10" fmla="*/ 70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33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8FAF8-4A48-49A8-A2E2-192E976E5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47652-C153-40E5-9F4F-215C4DCA8C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AFA3-1F20-49AB-BB36-2FFCD04292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6 w 1722"/>
                <a:gd name="T1" fmla="*/ 48 h 66"/>
                <a:gd name="T2" fmla="*/ 1686 w 1722"/>
                <a:gd name="T3" fmla="*/ 42 h 66"/>
                <a:gd name="T4" fmla="*/ 0 w 1722"/>
                <a:gd name="T5" fmla="*/ 0 h 66"/>
                <a:gd name="T6" fmla="*/ 0 w 1722"/>
                <a:gd name="T7" fmla="*/ 33 h 66"/>
                <a:gd name="T8" fmla="*/ 1686 w 1722"/>
                <a:gd name="T9" fmla="*/ 48 h 66"/>
                <a:gd name="T10" fmla="*/ 1686 w 1722"/>
                <a:gd name="T11" fmla="*/ 4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7 w 975"/>
                <a:gd name="T1" fmla="*/ 48 h 101"/>
                <a:gd name="T2" fmla="*/ 95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7 w 975"/>
                <a:gd name="T9" fmla="*/ 48 h 101"/>
                <a:gd name="T10" fmla="*/ 95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5 w 2141"/>
                <a:gd name="T7" fmla="*/ 0 h 198"/>
                <a:gd name="T8" fmla="*/ 210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28 w 2517"/>
                <a:gd name="T1" fmla="*/ 276 h 276"/>
                <a:gd name="T2" fmla="*/ 2463 w 2517"/>
                <a:gd name="T3" fmla="*/ 204 h 276"/>
                <a:gd name="T4" fmla="*/ 2206 w 2517"/>
                <a:gd name="T5" fmla="*/ 0 h 276"/>
                <a:gd name="T6" fmla="*/ 0 w 2517"/>
                <a:gd name="T7" fmla="*/ 276 h 276"/>
                <a:gd name="T8" fmla="*/ 2128 w 2517"/>
                <a:gd name="T9" fmla="*/ 276 h 276"/>
                <a:gd name="T10" fmla="*/ 212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1 w 729"/>
                <a:gd name="T7" fmla="*/ 240 h 240"/>
                <a:gd name="T8" fmla="*/ 71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1 w 729"/>
                <a:gd name="T1" fmla="*/ 318 h 318"/>
                <a:gd name="T2" fmla="*/ 71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1 w 729"/>
                <a:gd name="T9" fmla="*/ 318 h 318"/>
                <a:gd name="T10" fmla="*/ 71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3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577E3-726C-49C0-BE64-97CD05B9E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AB618-1994-4180-A6F0-83FB308EE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9B79C-8AC2-4164-8E21-89EB675FCC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C3BD9-9E0C-450B-B28D-E823A5E8B5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D5475-7D64-416C-A5DB-ED3B22957C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05499-3FCA-4654-98A5-657A317AF0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25569-5857-4042-BDF2-2016AE0B94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E6BB-96F0-4D59-95B0-272CA5D13C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3070-A595-47D4-9F80-7F6B700B34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767D-5FC0-49A7-84C0-C0215D9F9A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7D8B6-9E2C-4B0E-8705-E8CFCF2069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634D1-F31F-44A8-942A-11A18E649F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718B6-1D46-4C41-B33F-F1D61AD12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ADC5E-B009-4FCE-9F37-04232148DB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19F0-68DE-4DFB-B104-848FC73F3E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499-BEAA-4991-8213-B7ED01034E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99491-89FB-4204-A088-F40E2052BE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568C9-3504-4E96-8B13-3D567CE1B0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475C-9570-4EE3-9043-D7A1634C21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2 w 1722"/>
                <a:gd name="T1" fmla="*/ 46 h 66"/>
                <a:gd name="T2" fmla="*/ 1682 w 1722"/>
                <a:gd name="T3" fmla="*/ 40 h 66"/>
                <a:gd name="T4" fmla="*/ 0 w 1722"/>
                <a:gd name="T5" fmla="*/ 0 h 66"/>
                <a:gd name="T6" fmla="*/ 0 w 1722"/>
                <a:gd name="T7" fmla="*/ 33 h 66"/>
                <a:gd name="T8" fmla="*/ 1682 w 1722"/>
                <a:gd name="T9" fmla="*/ 46 h 66"/>
                <a:gd name="T10" fmla="*/ 1682 w 1722"/>
                <a:gd name="T11" fmla="*/ 4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5 w 975"/>
                <a:gd name="T1" fmla="*/ 48 h 101"/>
                <a:gd name="T2" fmla="*/ 95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5 w 975"/>
                <a:gd name="T9" fmla="*/ 48 h 101"/>
                <a:gd name="T10" fmla="*/ 95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1 w 2141"/>
                <a:gd name="T7" fmla="*/ 0 h 198"/>
                <a:gd name="T8" fmla="*/ 210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22 w 2517"/>
                <a:gd name="T1" fmla="*/ 276 h 276"/>
                <a:gd name="T2" fmla="*/ 2457 w 2517"/>
                <a:gd name="T3" fmla="*/ 204 h 276"/>
                <a:gd name="T4" fmla="*/ 2200 w 2517"/>
                <a:gd name="T5" fmla="*/ 0 h 276"/>
                <a:gd name="T6" fmla="*/ 0 w 2517"/>
                <a:gd name="T7" fmla="*/ 276 h 276"/>
                <a:gd name="T8" fmla="*/ 2122 w 2517"/>
                <a:gd name="T9" fmla="*/ 276 h 276"/>
                <a:gd name="T10" fmla="*/ 212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9 w 729"/>
                <a:gd name="T7" fmla="*/ 240 h 240"/>
                <a:gd name="T8" fmla="*/ 70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9 w 729"/>
                <a:gd name="T1" fmla="*/ 318 h 318"/>
                <a:gd name="T2" fmla="*/ 70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9 w 729"/>
                <a:gd name="T9" fmla="*/ 318 h 318"/>
                <a:gd name="T10" fmla="*/ 70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32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2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132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</p:grpSp>
      <p:sp>
        <p:nvSpPr>
          <p:cNvPr id="132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2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2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C4BDED7-166A-4B48-A08B-BE06809DE9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9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2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86 w 1722"/>
                <a:gd name="T1" fmla="*/ 48 h 66"/>
                <a:gd name="T2" fmla="*/ 1686 w 1722"/>
                <a:gd name="T3" fmla="*/ 42 h 66"/>
                <a:gd name="T4" fmla="*/ 0 w 1722"/>
                <a:gd name="T5" fmla="*/ 0 h 66"/>
                <a:gd name="T6" fmla="*/ 0 w 1722"/>
                <a:gd name="T7" fmla="*/ 33 h 66"/>
                <a:gd name="T8" fmla="*/ 1686 w 1722"/>
                <a:gd name="T9" fmla="*/ 48 h 66"/>
                <a:gd name="T10" fmla="*/ 1686 w 1722"/>
                <a:gd name="T11" fmla="*/ 48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7 w 975"/>
                <a:gd name="T1" fmla="*/ 48 h 101"/>
                <a:gd name="T2" fmla="*/ 957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7 w 975"/>
                <a:gd name="T9" fmla="*/ 48 h 101"/>
                <a:gd name="T10" fmla="*/ 957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5 w 2141"/>
                <a:gd name="T7" fmla="*/ 0 h 198"/>
                <a:gd name="T8" fmla="*/ 210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28 w 2517"/>
                <a:gd name="T1" fmla="*/ 276 h 276"/>
                <a:gd name="T2" fmla="*/ 2463 w 2517"/>
                <a:gd name="T3" fmla="*/ 204 h 276"/>
                <a:gd name="T4" fmla="*/ 2206 w 2517"/>
                <a:gd name="T5" fmla="*/ 0 h 276"/>
                <a:gd name="T6" fmla="*/ 0 w 2517"/>
                <a:gd name="T7" fmla="*/ 276 h 276"/>
                <a:gd name="T8" fmla="*/ 2128 w 2517"/>
                <a:gd name="T9" fmla="*/ 276 h 276"/>
                <a:gd name="T10" fmla="*/ 2128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6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1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1 w 729"/>
                <a:gd name="T7" fmla="*/ 240 h 240"/>
                <a:gd name="T8" fmla="*/ 711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68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1 w 729"/>
                <a:gd name="T1" fmla="*/ 318 h 318"/>
                <a:gd name="T2" fmla="*/ 711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1 w 729"/>
                <a:gd name="T9" fmla="*/ 318 h 318"/>
                <a:gd name="T10" fmla="*/ 711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2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4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81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4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83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2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2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2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2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2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2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49756B3-2030-436D-9891-B9749E265F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2555875" y="1700213"/>
            <a:ext cx="432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chemeClr val="tx2"/>
              </a:solidFill>
            </a:endParaRP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107950" y="0"/>
            <a:ext cx="9217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БОУ  г. Омска</a:t>
            </a:r>
          </a:p>
          <a:p>
            <a:pPr algn="ctr" eaLnBrk="1" hangingPunct="1"/>
            <a:r>
              <a:rPr lang="ru-RU" alt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«Средняя общеобразовательная школа №  17»</a:t>
            </a:r>
          </a:p>
        </p:txBody>
      </p:sp>
      <p:pic>
        <p:nvPicPr>
          <p:cNvPr id="512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965200"/>
            <a:ext cx="3927475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3022600" y="2924175"/>
            <a:ext cx="5829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algn="ctr">
              <a:lnSpc>
                <a:spcPct val="150000"/>
              </a:lnSpc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инновационной деятельности </a:t>
            </a:r>
          </a:p>
          <a:p>
            <a:pPr algn="ctr">
              <a:lnSpc>
                <a:spcPct val="150000"/>
              </a:lnSpc>
            </a:pPr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за 2019-2020 учебный год</a:t>
            </a: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5037138" y="5427663"/>
            <a:ext cx="3692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директора:</a:t>
            </a:r>
          </a:p>
          <a:p>
            <a:pPr>
              <a:buFont typeface="Wingdings" pitchFamily="2" charset="2"/>
              <a:buNone/>
            </a:pPr>
            <a:r>
              <a:rPr lang="ru-RU" alt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Е.Г. Молчанова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400" y="80963"/>
            <a:ext cx="8496300" cy="122396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Участие в конкурсах профессионального мастерства</a:t>
            </a:r>
            <a:r>
              <a:rPr lang="ru-RU" sz="2400" b="1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16016" y="561056"/>
            <a:ext cx="4044312" cy="574446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561056"/>
            <a:ext cx="3960081" cy="27960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968" y="3509490"/>
            <a:ext cx="3952314" cy="27960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-531813"/>
            <a:ext cx="9001125" cy="2808288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Межрегиональная научно-практическая интернет-конференция </a:t>
            </a:r>
            <a:r>
              <a:rPr lang="ru-RU" sz="2400" b="1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«Тенденции развития образования XXI века: формирование навыков будущего</a:t>
            </a:r>
            <a:r>
              <a:rPr lang="ru-RU" sz="24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3238"/>
            <a:ext cx="9036050" cy="316865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sz="1800" b="1" i="1" u="sng" dirty="0">
                <a:effectLst/>
                <a:latin typeface="Times New Roman" pitchFamily="18" charset="0"/>
                <a:cs typeface="Times New Roman" pitchFamily="18" charset="0"/>
              </a:rPr>
              <a:t>Представление участниками публикаций в виде статьи</a:t>
            </a:r>
          </a:p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Е.Г. Молчанова </a:t>
            </a:r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«Инновационная деятельность как ресурс развития дошкольного образования»</a:t>
            </a:r>
            <a:endParaRPr lang="ru-RU" sz="1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Н.Е. </a:t>
            </a:r>
            <a:r>
              <a:rPr lang="ru-RU" sz="18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Гранаткина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err="1" smtClean="0">
                <a:effectLst/>
                <a:latin typeface="Times New Roman" pitchFamily="18" charset="0"/>
                <a:cs typeface="Times New Roman" pitchFamily="18" charset="0"/>
              </a:rPr>
              <a:t>Checkers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- логическая игра 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активных детей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i="1" dirty="0">
                <a:effectLst/>
                <a:latin typeface="Times New Roman" pitchFamily="18" charset="0"/>
                <a:cs typeface="Times New Roman" pitchFamily="18" charset="0"/>
              </a:rPr>
              <a:t>статьи в сборник статей конференции</a:t>
            </a:r>
            <a:r>
              <a:rPr lang="ru-RU" sz="1800" b="1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buFont typeface="Wingdings" pitchFamily="2" charset="2"/>
              <a:buNone/>
              <a:defRPr/>
            </a:pPr>
            <a:endParaRPr lang="ru-RU" sz="1800" b="1" i="1" u="sng" dirty="0" smtClean="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sz="1800" b="1" i="1" u="sng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1800" b="1" i="1" u="sng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иртуальный круглый стол «Инновационные </a:t>
            </a:r>
            <a:r>
              <a:rPr lang="ru-RU" sz="1800" b="1" i="1" u="sng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технологии дошкольного </a:t>
            </a:r>
            <a:r>
              <a:rPr lang="ru-RU" sz="1800" b="1" i="1" u="sng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образования»</a:t>
            </a:r>
          </a:p>
          <a:p>
            <a:pPr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1800" b="1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</a:t>
            </a:r>
            <a:r>
              <a:rPr lang="ru-RU" sz="18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роль и значение познавательно-исследовательских технологий в развитии детей дошкольного возраста</a:t>
            </a:r>
            <a:r>
              <a:rPr lang="ru-RU" sz="1800" b="1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18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использовать современные цифровые образовательные технологии в детском саду для формирования навыков будущего</a:t>
            </a:r>
            <a:r>
              <a:rPr lang="ru-RU" sz="1800" b="1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18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роль проектного управления в повышении качества дошкольного образования?</a:t>
            </a:r>
            <a:endParaRPr lang="ru-RU" sz="1800" b="1" dirty="0" smtClean="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107000"/>
              </a:lnSpc>
              <a:buFont typeface="Wingdings" pitchFamily="2" charset="2"/>
              <a:buNone/>
              <a:defRPr/>
            </a:pPr>
            <a:endParaRPr lang="ru-RU" sz="1800" b="1" dirty="0" smtClean="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4763"/>
            <a:ext cx="16478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07.05.2020 г. </a:t>
            </a:r>
            <a:endParaRPr lang="ru-RU" sz="1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315913"/>
            <a:ext cx="8229600" cy="2592388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II Областной форум работников системы образования Омской области «Национальный проект «Образование: шаг в будущее»</a:t>
            </a:r>
            <a:endParaRPr lang="ru-RU" sz="2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05038"/>
            <a:ext cx="9036050" cy="3168650"/>
          </a:xfrm>
        </p:spPr>
        <p:txBody>
          <a:bodyPr/>
          <a:lstStyle/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Экспертная интернет-сессия «Совершенствование механизмов управления качеством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образования»</a:t>
            </a:r>
          </a:p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Заседание региональной ассоциации старших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воспитателей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Стендовая </a:t>
            </a:r>
            <a:r>
              <a:rPr lang="ru-RU" sz="20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интернет-сессия проектов по развитию дошкольного образования «Развитие проектов современного дошкольного образования в Омской области</a:t>
            </a:r>
            <a:r>
              <a:rPr lang="ru-RU" sz="2000" b="1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Интернет-совещание «Развитие цифровых технологий в образовательных организациях Омской области</a:t>
            </a:r>
            <a:r>
              <a:rPr lang="ru-RU" sz="2000" b="1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Интернет-площадка "Об итогах 2019-2020 учебного года и перспективах развития школьного образования в 2020-2021 учебном году</a:t>
            </a:r>
            <a:endParaRPr lang="ru-RU" sz="2000" b="1" dirty="0" smtClean="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06363"/>
            <a:ext cx="33655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24.08.2020 - 28.08.2020  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-315913"/>
            <a:ext cx="8229600" cy="2592388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Виртуальный образовательный марафон </a:t>
            </a:r>
            <a:br>
              <a:rPr lang="ru-RU" sz="28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Идеи для будущего» в рамках проекта «</a:t>
            </a:r>
            <a:r>
              <a:rPr lang="ru-RU" sz="2800" b="1" dirty="0" err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Взаимообучение</a:t>
            </a:r>
            <a:r>
              <a:rPr lang="ru-RU" sz="2800" b="1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городов».</a:t>
            </a:r>
            <a:endParaRPr lang="ru-RU" sz="28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763" y="2060575"/>
            <a:ext cx="8856662" cy="3168650"/>
          </a:xfrm>
        </p:spPr>
        <p:txBody>
          <a:bodyPr/>
          <a:lstStyle/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«Деловая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игра – активная форма, чтобы повысить уровень педагогических компетенций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«Взаимодействие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педагогов и семьи через выпуск ежемесячной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газеты»</a:t>
            </a:r>
          </a:p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</a:t>
            </a:r>
            <a:r>
              <a:rPr lang="ru-RU" sz="24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подготовить образовательный контент для дистанционного обучения»</a:t>
            </a:r>
            <a:endParaRPr lang="ru-RU" sz="2400" b="1" dirty="0" smtClean="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«Управление </a:t>
            </a:r>
            <a:r>
              <a:rPr lang="ru-RU" sz="2400" b="1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будущими </a:t>
            </a:r>
            <a:r>
              <a:rPr lang="ru-RU" sz="24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средствами </a:t>
            </a:r>
            <a:r>
              <a:rPr lang="ru-RU" sz="2400" b="1" dirty="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образования»</a:t>
            </a:r>
          </a:p>
          <a:p>
            <a:pPr marL="457200" indent="-457200" algn="ctr">
              <a:lnSpc>
                <a:spcPct val="107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«Патриотическое воспитание в дошкольном обучении: как подготовить и реализовать программу воспитания по новым требованиям»</a:t>
            </a: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106363"/>
            <a:ext cx="33655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kern="0" dirty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24.08.2020 - 28.08.2020  </a:t>
            </a: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i="1" kern="12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Педагоги, участвующие в инновационной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63" y="1125538"/>
            <a:ext cx="2674937" cy="4530725"/>
          </a:xfrm>
        </p:spPr>
        <p:txBody>
          <a:bodyPr/>
          <a:lstStyle/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Ильясова О.В.</a:t>
            </a:r>
          </a:p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Гранаткина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Н.Е.</a:t>
            </a:r>
          </a:p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Исмагилова Т.М.</a:t>
            </a:r>
          </a:p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Куракина Т.Г.</a:t>
            </a:r>
          </a:p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Пшембаева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Г.М.</a:t>
            </a:r>
          </a:p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Афанасьева Е.П.</a:t>
            </a:r>
          </a:p>
          <a:p>
            <a:pPr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Гербетова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Р.С.</a:t>
            </a:r>
          </a:p>
          <a:p>
            <a:pPr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Дюсенова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А.С </a:t>
            </a:r>
          </a:p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Буренкова О.Л. </a:t>
            </a:r>
          </a:p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err="1" smtClean="0">
                <a:effectLst/>
                <a:latin typeface="Times New Roman" pitchFamily="18" charset="0"/>
                <a:cs typeface="Times New Roman" pitchFamily="18" charset="0"/>
              </a:rPr>
              <a:t>Барашкова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О.И.</a:t>
            </a:r>
          </a:p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Евсеева С.А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Селиванова О.Б.</a:t>
            </a:r>
          </a:p>
          <a:p>
            <a:pPr>
              <a:lnSpc>
                <a:spcPct val="107000"/>
              </a:lnSpc>
              <a:buFontTx/>
              <a:buChar char="-"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Шарыпова Е.В.                  </a:t>
            </a:r>
            <a:endParaRPr lang="ru-RU" sz="2000" b="1" dirty="0" smtClean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203575" y="1125538"/>
            <a:ext cx="1008063" cy="5040312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2" name="Picture 6" descr="C:\Users\User\Desktop\Диаграмм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1900"/>
            <a:ext cx="4321175" cy="4394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476250"/>
            <a:ext cx="3960812" cy="547370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За эффективную деятельность в рамках региональной инновационной площадки – инновационного комплекса в образовании «Обновление дошкольного образования в условиях введения ФГОС» педагогический коллектив   в этом учебном году получил благодарность ИРООО.</a:t>
            </a:r>
            <a:r>
              <a:rPr lang="ru-RU" sz="2400" b="1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27723" y="188913"/>
            <a:ext cx="4297016" cy="611981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8913"/>
            <a:ext cx="8640762" cy="503237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b="1" i="1" dirty="0" smtClean="0">
                <a:effectLst/>
                <a:latin typeface="Times New Roman" pitchFamily="18" charset="0"/>
                <a:cs typeface="Times New Roman" pitchFamily="18" charset="0"/>
              </a:rPr>
              <a:t>Задачи на 2020 – 2021 учебный год</a:t>
            </a:r>
            <a:r>
              <a:rPr lang="ru-RU" sz="2800" b="1" dirty="0" smtClean="0"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455613" y="908050"/>
            <a:ext cx="8135937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1.Продолжать работу по созданию условий для развития профессиональной компетентности педагогов, привлекая их к участию в инновационной деятельности.</a:t>
            </a:r>
          </a:p>
          <a:p>
            <a:pPr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2.Способствовать обеспечению системы профессионального и личностного роста педагогических работников посредством реализации индивидуальных программ развития. </a:t>
            </a:r>
          </a:p>
          <a:p>
            <a:pPr>
              <a:lnSpc>
                <a:spcPct val="150000"/>
              </a:lnSpc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3.Разработать Программу Развития с учетом проектно-целевого подхода на основе приоритетов государственной политики в области образования и в соответствии с поставленными перед образовательным учреждением инновационными целями и задачами, приступить к ее реализации.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2555875" y="1700213"/>
            <a:ext cx="432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chemeClr val="tx2"/>
              </a:solidFill>
            </a:endParaRPr>
          </a:p>
        </p:txBody>
      </p:sp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198563" y="0"/>
            <a:ext cx="698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 i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БОУ г. Омска «Средняя общеобразовательная школа № 17»</a:t>
            </a:r>
            <a:endParaRPr lang="ru-RU" altLang="ru-RU" sz="2000" i="1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323850" y="1484313"/>
            <a:ext cx="84248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Деятельность, которая обеспечивает превращение идей в нововведение, а также формирующая систему управления этим процессом является инновационной деятельностью.</a:t>
            </a:r>
          </a:p>
        </p:txBody>
      </p:sp>
      <p:sp>
        <p:nvSpPr>
          <p:cNvPr id="6149" name="Прямоугольник 1"/>
          <p:cNvSpPr>
            <a:spLocks noChangeArrowheads="1"/>
          </p:cNvSpPr>
          <p:nvPr/>
        </p:nvSpPr>
        <p:spPr bwMode="auto">
          <a:xfrm>
            <a:off x="4751388" y="4868863"/>
            <a:ext cx="3360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М.М. Поташник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2555875" y="1700213"/>
            <a:ext cx="432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839" y="639112"/>
            <a:ext cx="3959595" cy="2855626"/>
          </a:xfrm>
          <a:prstGeom prst="rect">
            <a:avLst/>
          </a:prstGeom>
          <a:ln w="31750">
            <a:solidFill>
              <a:schemeClr val="accent5">
                <a:lumMod val="1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558800" y="-20638"/>
            <a:ext cx="832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solidFill>
                  <a:srgbClr val="FFFFFF"/>
                </a:solidFill>
                <a:latin typeface="Times New Roman" pitchFamily="18" charset="0"/>
              </a:rPr>
              <a:t>Наличие статуса участника РИП-ИнКО </a:t>
            </a:r>
          </a:p>
          <a:p>
            <a:pPr algn="ctr"/>
            <a:r>
              <a:rPr lang="ru-RU" altLang="ru-RU" b="1" i="1">
                <a:solidFill>
                  <a:srgbClr val="FFFFFF"/>
                </a:solidFill>
                <a:latin typeface="Times New Roman" pitchFamily="18" charset="0"/>
              </a:rPr>
              <a:t>«Обновление дошкольного образования в условиях введения ФГОС» </a:t>
            </a:r>
            <a:endParaRPr lang="ru-RU" altLang="ru-RU" b="1" i="1">
              <a:solidFill>
                <a:srgbClr val="FFFFFF"/>
              </a:solidFill>
            </a:endParaRPr>
          </a:p>
        </p:txBody>
      </p:sp>
      <p:sp>
        <p:nvSpPr>
          <p:cNvPr id="7173" name="Прямоугольник 1"/>
          <p:cNvSpPr>
            <a:spLocks noChangeArrowheads="1"/>
          </p:cNvSpPr>
          <p:nvPr/>
        </p:nvSpPr>
        <p:spPr bwMode="auto">
          <a:xfrm>
            <a:off x="971550" y="3519488"/>
            <a:ext cx="6678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Наличие статуса стажировочной площадки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222" y="4260303"/>
            <a:ext cx="3061074" cy="2088239"/>
          </a:xfrm>
          <a:prstGeom prst="rect">
            <a:avLst/>
          </a:prstGeom>
          <a:ln w="31750">
            <a:solidFill>
              <a:schemeClr val="accent5">
                <a:lumMod val="1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284065"/>
            <a:ext cx="3061074" cy="2040715"/>
          </a:xfrm>
          <a:prstGeom prst="rect">
            <a:avLst/>
          </a:prstGeom>
          <a:ln w="31750">
            <a:solidFill>
              <a:schemeClr val="accent5">
                <a:lumMod val="1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7896" y="4040336"/>
            <a:ext cx="3061074" cy="2032487"/>
          </a:xfrm>
          <a:prstGeom prst="rect">
            <a:avLst/>
          </a:prstGeom>
          <a:ln w="31750">
            <a:solidFill>
              <a:schemeClr val="accent5">
                <a:lumMod val="1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2555875" y="1700213"/>
            <a:ext cx="432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chemeClr val="tx2"/>
              </a:solidFill>
            </a:endParaRPr>
          </a:p>
        </p:txBody>
      </p:sp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347663" y="981075"/>
            <a:ext cx="84248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В 2019-2020 учебном году методической службой дошкольных групп БОУ обеспечивалось активное участие педагогов в изучении, обобщении, распространении опыта инновационной деятельности посредством активного участия в методических мероприятиях города, региона</a:t>
            </a:r>
            <a:endParaRPr lang="ru-RU" sz="360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2555875" y="1700213"/>
            <a:ext cx="432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590550"/>
            <a:ext cx="837565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Tx/>
              <a:buChar char="-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Участие в практических семинарах «Обновление дошкольного в условиях введения ФГОС» (бренд «Традиции детского сада-традиции семьи»);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-разработка и реализация программы по распространению инновационного продукта «Методические рекомендации для родителей по эффективному сопровождению тетради «Маленьким жителям Омского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Прииртышья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их родителям» средствами информационных технологий»;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разработка и реализация педагогического проекта, направленного на подготовку и организацию мероприятий, посвященных 75-летию Великой Победы.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555875" y="1700213"/>
            <a:ext cx="4327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endParaRPr lang="ru-RU" altLang="ru-RU" b="1" i="1">
              <a:solidFill>
                <a:schemeClr val="tx2"/>
              </a:solidFill>
            </a:endParaRPr>
          </a:p>
        </p:txBody>
      </p:sp>
      <p:sp>
        <p:nvSpPr>
          <p:cNvPr id="10243" name="Прямоугольник 1"/>
          <p:cNvSpPr>
            <a:spLocks noChangeArrowheads="1"/>
          </p:cNvSpPr>
          <p:nvPr/>
        </p:nvSpPr>
        <p:spPr bwMode="auto">
          <a:xfrm>
            <a:off x="323850" y="2066925"/>
            <a:ext cx="82946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22.10.2019 года, в рамках сетевого взаимодействия с ИРООО для слушателей курсов переподготовки «Создание педагогических условий для реализации ФГОС ДО», прошел открытый показ конструктивной деятельности.</a:t>
            </a:r>
            <a:endParaRPr lang="ru-RU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250825" y="315913"/>
            <a:ext cx="8712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 –классы для слушателей курсов повышения квалификации, переподготовки  педагогов и молодых специалистов.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34925" y="115888"/>
            <a:ext cx="9036050" cy="22336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sz="2400" b="1" i="1" smtClean="0">
                <a:effectLst/>
                <a:latin typeface="Times New Roman" pitchFamily="18" charset="0"/>
                <a:cs typeface="Times New Roman" pitchFamily="18" charset="0"/>
              </a:rPr>
              <a:t>12.12.2019 г. 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400" b="1" smtClean="0">
                <a:effectLst/>
                <a:latin typeface="Times New Roman" pitchFamily="18" charset="0"/>
                <a:cs typeface="Times New Roman" pitchFamily="18" charset="0"/>
              </a:rPr>
              <a:t>XI Форум участников РИП-ИнКО «Инновационные продукты РИП-ИнКО: стратегия внедрения в практику»</a:t>
            </a:r>
            <a:endParaRPr lang="ru-RU" sz="2400" smtClean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428" y="2348880"/>
            <a:ext cx="3193567" cy="40076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4427538" y="1341438"/>
            <a:ext cx="4105275" cy="904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86D1EC"/>
              </a:buClr>
              <a:buSzPct val="90000"/>
              <a:defRPr/>
            </a:pPr>
            <a:r>
              <a:rPr lang="ru-RU" sz="2400" b="1" u="sng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Ярмарка инновационных </a:t>
            </a:r>
          </a:p>
          <a:p>
            <a:pPr algn="ctr">
              <a:spcBef>
                <a:spcPct val="20000"/>
              </a:spcBef>
              <a:buClr>
                <a:srgbClr val="86D1EC"/>
              </a:buClr>
              <a:buSzPct val="90000"/>
              <a:defRPr/>
            </a:pPr>
            <a:r>
              <a:rPr lang="ru-RU" sz="2400" b="1" u="sng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продуктов</a:t>
            </a:r>
            <a:endParaRPr lang="ru-RU" sz="2800" b="1" u="sng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68425" y="1441450"/>
            <a:ext cx="25892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86D1EC"/>
              </a:buClr>
              <a:buSzPct val="90000"/>
              <a:defRPr/>
            </a:pPr>
            <a:r>
              <a:rPr lang="ru-RU" sz="2400" b="1" u="sng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Пленарная </a:t>
            </a:r>
            <a:r>
              <a:rPr lang="ru-RU" sz="2400" b="1" u="sng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часть</a:t>
            </a:r>
            <a:endParaRPr lang="ru-RU" sz="2800" b="1" u="sng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1938" y="4005263"/>
            <a:ext cx="33988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86D1EC"/>
              </a:buClr>
              <a:buSzPct val="90000"/>
              <a:defRPr/>
            </a:pPr>
            <a:r>
              <a:rPr lang="ru-RU" sz="2400" b="1" u="sng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Стратегическая </a:t>
            </a:r>
            <a:r>
              <a:rPr lang="ru-RU" sz="2400" b="1" u="sng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сессия</a:t>
            </a:r>
            <a:endParaRPr lang="ru-RU" sz="2800" b="1" u="sng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49" y="4581127"/>
            <a:ext cx="2924071" cy="19417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903236"/>
            <a:ext cx="3096344" cy="2164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674688"/>
            <a:ext cx="8229600" cy="2590801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200" b="1" dirty="0" err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Менторство</a:t>
            </a:r>
            <a:r>
              <a:rPr lang="ru-RU" sz="3200" b="1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- точка роста детского сада"</a:t>
            </a:r>
            <a:endParaRPr 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412875"/>
            <a:ext cx="4095750" cy="316865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sz="2000" b="1" u="sng" dirty="0" smtClean="0">
                <a:effectLst/>
                <a:latin typeface="Times New Roman" pitchFamily="18" charset="0"/>
                <a:cs typeface="Times New Roman" pitchFamily="18" charset="0"/>
              </a:rPr>
              <a:t>Менторские площадки:</a:t>
            </a:r>
            <a:endParaRPr lang="ru-RU" sz="2000" b="1" u="sng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традиций ДОО как средство успешного сотрудничества с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семьей»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«Формы взаимодействия с семьёй в физкультурно- оздоровительной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работе»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ru-RU" sz="2000" b="1" dirty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«Взаимодействие старшего воспитателя с педагогами»</a:t>
            </a:r>
            <a:endParaRPr lang="ru-RU" sz="2000" b="1" dirty="0" smtClean="0"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789040"/>
            <a:ext cx="3707904" cy="24727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96752"/>
            <a:ext cx="3707904" cy="24727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-674688"/>
            <a:ext cx="8229600" cy="2590801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32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«Методический совет»</a:t>
            </a:r>
            <a:endParaRPr lang="ru-RU" sz="3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04938"/>
            <a:ext cx="4105275" cy="3168650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buFont typeface="Wingdings" pitchFamily="2" charset="2"/>
              <a:buNone/>
              <a:defRPr/>
            </a:pP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u="sng" dirty="0" smtClean="0">
                <a:effectLst/>
                <a:latin typeface="Times New Roman" pitchFamily="18" charset="0"/>
                <a:cs typeface="Times New Roman" pitchFamily="18" charset="0"/>
              </a:rPr>
              <a:t>ворческие </a:t>
            </a:r>
            <a:r>
              <a:rPr lang="ru-RU" sz="2400" b="1" u="sng" dirty="0">
                <a:effectLst/>
                <a:latin typeface="Times New Roman" pitchFamily="18" charset="0"/>
                <a:cs typeface="Times New Roman" pitchFamily="18" charset="0"/>
              </a:rPr>
              <a:t>группы: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«Годовое </a:t>
            </a: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планирование: структура и 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содержание» </a:t>
            </a:r>
            <a:r>
              <a:rPr lang="ru-RU" sz="2400" b="1" i="1" dirty="0" smtClean="0">
                <a:effectLst/>
                <a:latin typeface="Times New Roman" pitchFamily="18" charset="0"/>
                <a:cs typeface="Times New Roman" pitchFamily="18" charset="0"/>
              </a:rPr>
              <a:t>(практическое пособие)</a:t>
            </a:r>
          </a:p>
          <a:p>
            <a:pPr marL="457200" indent="-457200" algn="ctr">
              <a:lnSpc>
                <a:spcPct val="150000"/>
              </a:lnSpc>
              <a:buClr>
                <a:srgbClr val="86D1EC"/>
              </a:buClr>
              <a:buFont typeface="Wingdings" pitchFamily="2" charset="2"/>
              <a:buAutoNum type="arabicPeriod"/>
              <a:defRPr/>
            </a:pPr>
            <a:r>
              <a:rPr lang="ru-RU" sz="2400" b="1" dirty="0">
                <a:effectLst/>
                <a:latin typeface="Times New Roman" pitchFamily="18" charset="0"/>
                <a:cs typeface="Times New Roman" pitchFamily="18" charset="0"/>
              </a:rPr>
              <a:t>«ВСОКО: структура, процедура, объекты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b="1" i="1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(практическое пособие)</a:t>
            </a:r>
          </a:p>
          <a:p>
            <a:pPr marL="457200" indent="-457200" algn="ctr">
              <a:lnSpc>
                <a:spcPct val="150000"/>
              </a:lnSpc>
              <a:buFont typeface="Wingdings" pitchFamily="2" charset="2"/>
              <a:buAutoNum type="arabicPeriod"/>
              <a:defRPr/>
            </a:pP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919" y="1916832"/>
            <a:ext cx="4468088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4707</TotalTime>
  <Words>629</Words>
  <Application>Microsoft Office PowerPoint</Application>
  <PresentationFormat>Экран (4:3)</PresentationFormat>
  <Paragraphs>86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Wingdings</vt:lpstr>
      <vt:lpstr>Calibri</vt:lpstr>
      <vt:lpstr>Times New Roman</vt:lpstr>
      <vt:lpstr>Лучи</vt:lpstr>
      <vt:lpstr>1_Лучи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Проект  "Менторство - точка роста детского сада"</vt:lpstr>
      <vt:lpstr>Проект  «Методический совет»</vt:lpstr>
      <vt:lpstr>Слайд 10</vt:lpstr>
      <vt:lpstr> Межрегиональная научно-практическая интернет-конференция «Тенденции развития образования XXI века: формирование навыков будущего»</vt:lpstr>
      <vt:lpstr> II Областной форум работников системы образования Омской области «Национальный проект «Образование: шаг в будущее»</vt:lpstr>
      <vt:lpstr> Виртуальный образовательный марафон  «Идеи для будущего» в рамках проекта «Взаимообучение городов».</vt:lpstr>
      <vt:lpstr>Педагоги, участвующие в инновационной деятельности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230</cp:revision>
  <dcterms:created xsi:type="dcterms:W3CDTF">2009-03-21T13:46:47Z</dcterms:created>
  <dcterms:modified xsi:type="dcterms:W3CDTF">2020-10-15T09:28:11Z</dcterms:modified>
</cp:coreProperties>
</file>