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56625-B5FE-4A7F-8411-997BEB327A35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F8B9-0732-446E-B37D-CC4B178F23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56625-B5FE-4A7F-8411-997BEB327A35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F8B9-0732-446E-B37D-CC4B178F23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56625-B5FE-4A7F-8411-997BEB327A35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F8B9-0732-446E-B37D-CC4B178F23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56625-B5FE-4A7F-8411-997BEB327A35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F8B9-0732-446E-B37D-CC4B178F23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56625-B5FE-4A7F-8411-997BEB327A35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F8B9-0732-446E-B37D-CC4B178F23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56625-B5FE-4A7F-8411-997BEB327A35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F8B9-0732-446E-B37D-CC4B178F23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56625-B5FE-4A7F-8411-997BEB327A35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F8B9-0732-446E-B37D-CC4B178F23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56625-B5FE-4A7F-8411-997BEB327A35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F8B9-0732-446E-B37D-CC4B178F23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56625-B5FE-4A7F-8411-997BEB327A35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F8B9-0732-446E-B37D-CC4B178F23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56625-B5FE-4A7F-8411-997BEB327A35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F8B9-0732-446E-B37D-CC4B178F23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56625-B5FE-4A7F-8411-997BEB327A35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F8B9-0732-446E-B37D-CC4B178F23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56625-B5FE-4A7F-8411-997BEB327A35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4F8B9-0732-446E-B37D-CC4B178F230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6766" y="631912"/>
            <a:ext cx="6858000" cy="295918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организации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результатов образовательного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процесса на уровне начального, основного и среднего общего образования в 2019-2020 учебном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году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7627" y="4499813"/>
            <a:ext cx="6858000" cy="1655762"/>
          </a:xfrm>
        </p:spPr>
        <p:txBody>
          <a:bodyPr/>
          <a:lstStyle/>
          <a:p>
            <a:pPr algn="r"/>
            <a:r>
              <a:rPr lang="ru-RU" b="1" dirty="0" smtClean="0"/>
              <a:t>БОУ г. Омска </a:t>
            </a:r>
          </a:p>
          <a:p>
            <a:pPr algn="r"/>
            <a:r>
              <a:rPr lang="ru-RU" b="1" dirty="0" smtClean="0"/>
              <a:t>«Средняя общеобразовательная школа № 17»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25787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98609794"/>
              </p:ext>
            </p:extLst>
          </p:nvPr>
        </p:nvGraphicFramePr>
        <p:xfrm>
          <a:off x="330432" y="192679"/>
          <a:ext cx="8616142" cy="5581117"/>
        </p:xfrm>
        <a:graphic>
          <a:graphicData uri="http://schemas.openxmlformats.org/drawingml/2006/table">
            <a:tbl>
              <a:tblPr firstRow="1" firstCol="1" bandRow="1"/>
              <a:tblGrid>
                <a:gridCol w="644847">
                  <a:extLst>
                    <a:ext uri="{9D8B030D-6E8A-4147-A177-3AD203B41FA5}">
                      <a16:colId xmlns="" xmlns:a16="http://schemas.microsoft.com/office/drawing/2014/main" val="3570569117"/>
                    </a:ext>
                  </a:extLst>
                </a:gridCol>
                <a:gridCol w="1289044">
                  <a:extLst>
                    <a:ext uri="{9D8B030D-6E8A-4147-A177-3AD203B41FA5}">
                      <a16:colId xmlns="" xmlns:a16="http://schemas.microsoft.com/office/drawing/2014/main" val="1061689775"/>
                    </a:ext>
                  </a:extLst>
                </a:gridCol>
                <a:gridCol w="1289044">
                  <a:extLst>
                    <a:ext uri="{9D8B030D-6E8A-4147-A177-3AD203B41FA5}">
                      <a16:colId xmlns="" xmlns:a16="http://schemas.microsoft.com/office/drawing/2014/main" val="4143887873"/>
                    </a:ext>
                  </a:extLst>
                </a:gridCol>
                <a:gridCol w="1012403">
                  <a:extLst>
                    <a:ext uri="{9D8B030D-6E8A-4147-A177-3AD203B41FA5}">
                      <a16:colId xmlns="" xmlns:a16="http://schemas.microsoft.com/office/drawing/2014/main" val="2224319806"/>
                    </a:ext>
                  </a:extLst>
                </a:gridCol>
                <a:gridCol w="1565036">
                  <a:extLst>
                    <a:ext uri="{9D8B030D-6E8A-4147-A177-3AD203B41FA5}">
                      <a16:colId xmlns="" xmlns:a16="http://schemas.microsoft.com/office/drawing/2014/main" val="429612936"/>
                    </a:ext>
                  </a:extLst>
                </a:gridCol>
                <a:gridCol w="1565036">
                  <a:extLst>
                    <a:ext uri="{9D8B030D-6E8A-4147-A177-3AD203B41FA5}">
                      <a16:colId xmlns="" xmlns:a16="http://schemas.microsoft.com/office/drawing/2014/main" val="2351747271"/>
                    </a:ext>
                  </a:extLst>
                </a:gridCol>
                <a:gridCol w="1250732">
                  <a:extLst>
                    <a:ext uri="{9D8B030D-6E8A-4147-A177-3AD203B41FA5}">
                      <a16:colId xmlns="" xmlns:a16="http://schemas.microsoft.com/office/drawing/2014/main" val="2670926858"/>
                    </a:ext>
                  </a:extLst>
                </a:gridCol>
              </a:tblGrid>
              <a:tr h="25928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одной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одной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32649806"/>
                  </a:ext>
                </a:extLst>
              </a:tr>
              <a:tr h="6101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 учащегося, предмет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учителя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 учащегося, предмет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учителя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8003680"/>
                  </a:ext>
                </a:extLst>
              </a:tr>
              <a:tr h="10371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Кулеш А.-обществознание,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Пономарева Д.-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англ.язык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Орсагош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Е.И.,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Скидская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Н.Г.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68293385"/>
                  </a:ext>
                </a:extLst>
              </a:tr>
              <a:tr h="6101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Рамазанова К.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-русский язык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Картавцева Т.В.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Гайван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-геометрия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Коржова Т.В.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9929296"/>
                  </a:ext>
                </a:extLst>
              </a:tr>
              <a:tr h="1220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7/3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Байжигитова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Петлюк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Е.-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англ.язык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Сухоносова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Шулпина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С.-алгебра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Скидская Н.Г.,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Коржова Т.В.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15788621"/>
                  </a:ext>
                </a:extLst>
              </a:tr>
              <a:tr h="1220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7/4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Зейдин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Р.-русский язык,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Копылова К.-алгебра,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Ребриков Д.-физика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Мунаева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Г.В.,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Коржова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Т.В.,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Васина Л.В.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39905592"/>
                  </a:ext>
                </a:extLst>
              </a:tr>
              <a:tr h="4444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9" marR="5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62842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96896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35807868"/>
              </p:ext>
            </p:extLst>
          </p:nvPr>
        </p:nvGraphicFramePr>
        <p:xfrm>
          <a:off x="162099" y="142111"/>
          <a:ext cx="8884226" cy="5876604"/>
        </p:xfrm>
        <a:graphic>
          <a:graphicData uri="http://schemas.openxmlformats.org/drawingml/2006/table">
            <a:tbl>
              <a:tblPr firstRow="1" firstCol="1" bandRow="1"/>
              <a:tblGrid>
                <a:gridCol w="664910">
                  <a:extLst>
                    <a:ext uri="{9D8B030D-6E8A-4147-A177-3AD203B41FA5}">
                      <a16:colId xmlns="" xmlns:a16="http://schemas.microsoft.com/office/drawing/2014/main" val="1324407160"/>
                    </a:ext>
                  </a:extLst>
                </a:gridCol>
                <a:gridCol w="1329152">
                  <a:extLst>
                    <a:ext uri="{9D8B030D-6E8A-4147-A177-3AD203B41FA5}">
                      <a16:colId xmlns="" xmlns:a16="http://schemas.microsoft.com/office/drawing/2014/main" val="2143760244"/>
                    </a:ext>
                  </a:extLst>
                </a:gridCol>
                <a:gridCol w="1329152">
                  <a:extLst>
                    <a:ext uri="{9D8B030D-6E8A-4147-A177-3AD203B41FA5}">
                      <a16:colId xmlns="" xmlns:a16="http://schemas.microsoft.com/office/drawing/2014/main" val="801825871"/>
                    </a:ext>
                  </a:extLst>
                </a:gridCol>
                <a:gridCol w="1043903">
                  <a:extLst>
                    <a:ext uri="{9D8B030D-6E8A-4147-A177-3AD203B41FA5}">
                      <a16:colId xmlns="" xmlns:a16="http://schemas.microsoft.com/office/drawing/2014/main" val="146259580"/>
                    </a:ext>
                  </a:extLst>
                </a:gridCol>
                <a:gridCol w="1164810">
                  <a:extLst>
                    <a:ext uri="{9D8B030D-6E8A-4147-A177-3AD203B41FA5}">
                      <a16:colId xmlns="" xmlns:a16="http://schemas.microsoft.com/office/drawing/2014/main" val="2373527410"/>
                    </a:ext>
                  </a:extLst>
                </a:gridCol>
                <a:gridCol w="1899211">
                  <a:extLst>
                    <a:ext uri="{9D8B030D-6E8A-4147-A177-3AD203B41FA5}">
                      <a16:colId xmlns="" xmlns:a16="http://schemas.microsoft.com/office/drawing/2014/main" val="3752829186"/>
                    </a:ext>
                  </a:extLst>
                </a:gridCol>
                <a:gridCol w="1453088">
                  <a:extLst>
                    <a:ext uri="{9D8B030D-6E8A-4147-A177-3AD203B41FA5}">
                      <a16:colId xmlns="" xmlns:a16="http://schemas.microsoft.com/office/drawing/2014/main" val="1299738372"/>
                    </a:ext>
                  </a:extLst>
                </a:gridCol>
              </a:tblGrid>
              <a:tr h="25864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одной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одной 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76912490"/>
                  </a:ext>
                </a:extLst>
              </a:tr>
              <a:tr h="586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 учащегося, предмет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учителя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 учащегося, предмет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учителя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98124051"/>
                  </a:ext>
                </a:extLst>
              </a:tr>
              <a:tr h="5172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-русский язык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Чистякова О.С.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Конушин С.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-русский язык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Чистякова О.С.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5669975"/>
                  </a:ext>
                </a:extLst>
              </a:tr>
              <a:tr h="7814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Ожигина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фр.язык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Скидская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Н.Г.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Витковская С.-алгебра,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Щеглова А.-англ.язык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Халлиулина Г.Н.,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Скидская Н.Г.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10284982"/>
                  </a:ext>
                </a:extLst>
              </a:tr>
              <a:tr h="7814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8/3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Даиров А.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Позднякова В.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Фролова А.-русский язык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Чистякова О.С.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0678328"/>
                  </a:ext>
                </a:extLst>
              </a:tr>
              <a:tr h="258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8/4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9571663"/>
                  </a:ext>
                </a:extLst>
              </a:tr>
              <a:tr h="2069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8/5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Аношкина В.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Середа А.-история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Орсагош Е.И.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Волкова П.-история,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Иванова Д.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Кривцов М.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Тюлембаев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Федосеев Н.-русский язык,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Назарчук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Шеин Д.-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англ.язык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Орсагош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Е.И., Чистякова О.С.,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Н.Г.Скидская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8222641"/>
                  </a:ext>
                </a:extLst>
              </a:tr>
              <a:tr h="390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76979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32184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73468594"/>
              </p:ext>
            </p:extLst>
          </p:nvPr>
        </p:nvGraphicFramePr>
        <p:xfrm>
          <a:off x="841665" y="374073"/>
          <a:ext cx="7431579" cy="5601670"/>
        </p:xfrm>
        <a:graphic>
          <a:graphicData uri="http://schemas.openxmlformats.org/drawingml/2006/table">
            <a:tbl>
              <a:tblPr firstRow="1" firstCol="1" bandRow="1"/>
              <a:tblGrid>
                <a:gridCol w="556192">
                  <a:extLst>
                    <a:ext uri="{9D8B030D-6E8A-4147-A177-3AD203B41FA5}">
                      <a16:colId xmlns="" xmlns:a16="http://schemas.microsoft.com/office/drawing/2014/main" val="4084073978"/>
                    </a:ext>
                  </a:extLst>
                </a:gridCol>
                <a:gridCol w="940099">
                  <a:extLst>
                    <a:ext uri="{9D8B030D-6E8A-4147-A177-3AD203B41FA5}">
                      <a16:colId xmlns="" xmlns:a16="http://schemas.microsoft.com/office/drawing/2014/main" val="2020747722"/>
                    </a:ext>
                  </a:extLst>
                </a:gridCol>
                <a:gridCol w="1283549">
                  <a:extLst>
                    <a:ext uri="{9D8B030D-6E8A-4147-A177-3AD203B41FA5}">
                      <a16:colId xmlns="" xmlns:a16="http://schemas.microsoft.com/office/drawing/2014/main" val="3862469308"/>
                    </a:ext>
                  </a:extLst>
                </a:gridCol>
                <a:gridCol w="873216">
                  <a:extLst>
                    <a:ext uri="{9D8B030D-6E8A-4147-A177-3AD203B41FA5}">
                      <a16:colId xmlns="" xmlns:a16="http://schemas.microsoft.com/office/drawing/2014/main" val="799257637"/>
                    </a:ext>
                  </a:extLst>
                </a:gridCol>
                <a:gridCol w="929335">
                  <a:extLst>
                    <a:ext uri="{9D8B030D-6E8A-4147-A177-3AD203B41FA5}">
                      <a16:colId xmlns="" xmlns:a16="http://schemas.microsoft.com/office/drawing/2014/main" val="849747508"/>
                    </a:ext>
                  </a:extLst>
                </a:gridCol>
                <a:gridCol w="1770410">
                  <a:extLst>
                    <a:ext uri="{9D8B030D-6E8A-4147-A177-3AD203B41FA5}">
                      <a16:colId xmlns="" xmlns:a16="http://schemas.microsoft.com/office/drawing/2014/main" val="280890786"/>
                    </a:ext>
                  </a:extLst>
                </a:gridCol>
                <a:gridCol w="1078778">
                  <a:extLst>
                    <a:ext uri="{9D8B030D-6E8A-4147-A177-3AD203B41FA5}">
                      <a16:colId xmlns="" xmlns:a16="http://schemas.microsoft.com/office/drawing/2014/main" val="475358539"/>
                    </a:ext>
                  </a:extLst>
                </a:gridCol>
              </a:tblGrid>
              <a:tr h="3696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одной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одной 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03260666"/>
                  </a:ext>
                </a:extLst>
              </a:tr>
              <a:tr h="7392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 учащегося, предмет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учителя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 учащегося, предмет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учителя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15966478"/>
                  </a:ext>
                </a:extLst>
              </a:tr>
              <a:tr h="7392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Усенко Е.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-геометрия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Коржова Т.В.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Бакулина А.-англ.яз,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Стибленко И.-история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Торба Л.В.,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Федорова С.В.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14133108"/>
                  </a:ext>
                </a:extLst>
              </a:tr>
              <a:tr h="369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Балин Н.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Васина Л.В.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99059947"/>
                  </a:ext>
                </a:extLst>
              </a:tr>
              <a:tr h="369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14957443"/>
                  </a:ext>
                </a:extLst>
              </a:tr>
              <a:tr h="1848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9/4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Гизатулина Э.-алгебра,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Кононенко У.-физика,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Фот А.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Чарушников Д.-русский язык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Коржова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Т.В.. Васина Л.В., Чистякова О.С.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56763886"/>
                  </a:ext>
                </a:extLst>
              </a:tr>
              <a:tr h="369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64287616"/>
                  </a:ext>
                </a:extLst>
              </a:tr>
              <a:tr h="7392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 5-9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93866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30303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67349919"/>
              </p:ext>
            </p:extLst>
          </p:nvPr>
        </p:nvGraphicFramePr>
        <p:xfrm>
          <a:off x="604751" y="257696"/>
          <a:ext cx="8242068" cy="6319617"/>
        </p:xfrm>
        <a:graphic>
          <a:graphicData uri="http://schemas.openxmlformats.org/drawingml/2006/table">
            <a:tbl>
              <a:tblPr firstRow="1" firstCol="1" bandRow="1"/>
              <a:tblGrid>
                <a:gridCol w="592770">
                  <a:extLst>
                    <a:ext uri="{9D8B030D-6E8A-4147-A177-3AD203B41FA5}">
                      <a16:colId xmlns="" xmlns:a16="http://schemas.microsoft.com/office/drawing/2014/main" val="2148385849"/>
                    </a:ext>
                  </a:extLst>
                </a:gridCol>
                <a:gridCol w="873932">
                  <a:extLst>
                    <a:ext uri="{9D8B030D-6E8A-4147-A177-3AD203B41FA5}">
                      <a16:colId xmlns="" xmlns:a16="http://schemas.microsoft.com/office/drawing/2014/main" val="2838413681"/>
                    </a:ext>
                  </a:extLst>
                </a:gridCol>
                <a:gridCol w="873932">
                  <a:extLst>
                    <a:ext uri="{9D8B030D-6E8A-4147-A177-3AD203B41FA5}">
                      <a16:colId xmlns="" xmlns:a16="http://schemas.microsoft.com/office/drawing/2014/main" val="3732028975"/>
                    </a:ext>
                  </a:extLst>
                </a:gridCol>
                <a:gridCol w="870948">
                  <a:extLst>
                    <a:ext uri="{9D8B030D-6E8A-4147-A177-3AD203B41FA5}">
                      <a16:colId xmlns="" xmlns:a16="http://schemas.microsoft.com/office/drawing/2014/main" val="2364888884"/>
                    </a:ext>
                  </a:extLst>
                </a:gridCol>
                <a:gridCol w="1466087">
                  <a:extLst>
                    <a:ext uri="{9D8B030D-6E8A-4147-A177-3AD203B41FA5}">
                      <a16:colId xmlns="" xmlns:a16="http://schemas.microsoft.com/office/drawing/2014/main" val="297808370"/>
                    </a:ext>
                  </a:extLst>
                </a:gridCol>
                <a:gridCol w="2151304">
                  <a:extLst>
                    <a:ext uri="{9D8B030D-6E8A-4147-A177-3AD203B41FA5}">
                      <a16:colId xmlns="" xmlns:a16="http://schemas.microsoft.com/office/drawing/2014/main" val="3271438245"/>
                    </a:ext>
                  </a:extLst>
                </a:gridCol>
                <a:gridCol w="1413095">
                  <a:extLst>
                    <a:ext uri="{9D8B030D-6E8A-4147-A177-3AD203B41FA5}">
                      <a16:colId xmlns="" xmlns:a16="http://schemas.microsoft.com/office/drawing/2014/main" val="2936353873"/>
                    </a:ext>
                  </a:extLst>
                </a:gridCol>
              </a:tblGrid>
              <a:tr h="43959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одной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одной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28740594"/>
                  </a:ext>
                </a:extLst>
              </a:tr>
              <a:tr h="7702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 учащегося, предмет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учителя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 учащегося, предмет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учителя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14040389"/>
                  </a:ext>
                </a:extLst>
              </a:tr>
              <a:tr h="439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86152519"/>
                  </a:ext>
                </a:extLst>
              </a:tr>
              <a:tr h="10270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Глебова В.-математика,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Коновалова А.-химия,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Куликова Д.-родной язык,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Чеченина А.-физика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Германова Р.Ф.,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Михейкина Н.В.,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Картавцева Т.В.,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Васина Л.В.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37158260"/>
                  </a:ext>
                </a:extLst>
              </a:tr>
              <a:tr h="439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61119358"/>
                  </a:ext>
                </a:extLst>
              </a:tr>
              <a:tr h="5135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Бегун Е.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Гребенникова А.-математика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Ушарова Г.В.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47686523"/>
                  </a:ext>
                </a:extLst>
              </a:tr>
              <a:tr h="1283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Муратова Р.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Начетая М.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Резяев Н.-математика,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Никонова А.-русский язык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Ушарова Г.В., Родионова М.В.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6348953"/>
                  </a:ext>
                </a:extLst>
              </a:tr>
              <a:tr h="439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04109183"/>
                  </a:ext>
                </a:extLst>
              </a:tr>
              <a:tr h="756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по10-11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55049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10596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93139744"/>
              </p:ext>
            </p:extLst>
          </p:nvPr>
        </p:nvGraphicFramePr>
        <p:xfrm>
          <a:off x="448887" y="1446415"/>
          <a:ext cx="8217131" cy="5253644"/>
        </p:xfrm>
        <a:graphic>
          <a:graphicData uri="http://schemas.openxmlformats.org/drawingml/2006/table">
            <a:tbl>
              <a:tblPr firstRow="1" firstCol="1" bandRow="1"/>
              <a:tblGrid>
                <a:gridCol w="2247240">
                  <a:extLst>
                    <a:ext uri="{9D8B030D-6E8A-4147-A177-3AD203B41FA5}">
                      <a16:colId xmlns="" xmlns:a16="http://schemas.microsoft.com/office/drawing/2014/main" val="3364791111"/>
                    </a:ext>
                  </a:extLst>
                </a:gridCol>
                <a:gridCol w="1673501">
                  <a:extLst>
                    <a:ext uri="{9D8B030D-6E8A-4147-A177-3AD203B41FA5}">
                      <a16:colId xmlns="" xmlns:a16="http://schemas.microsoft.com/office/drawing/2014/main" val="2939961195"/>
                    </a:ext>
                  </a:extLst>
                </a:gridCol>
                <a:gridCol w="1807226">
                  <a:extLst>
                    <a:ext uri="{9D8B030D-6E8A-4147-A177-3AD203B41FA5}">
                      <a16:colId xmlns="" xmlns:a16="http://schemas.microsoft.com/office/drawing/2014/main" val="2511993282"/>
                    </a:ext>
                  </a:extLst>
                </a:gridCol>
                <a:gridCol w="1244582">
                  <a:extLst>
                    <a:ext uri="{9D8B030D-6E8A-4147-A177-3AD203B41FA5}">
                      <a16:colId xmlns="" xmlns:a16="http://schemas.microsoft.com/office/drawing/2014/main" val="3393883279"/>
                    </a:ext>
                  </a:extLst>
                </a:gridCol>
                <a:gridCol w="1244582">
                  <a:extLst>
                    <a:ext uri="{9D8B030D-6E8A-4147-A177-3AD203B41FA5}">
                      <a16:colId xmlns="" xmlns:a16="http://schemas.microsoft.com/office/drawing/2014/main" val="2676019712"/>
                    </a:ext>
                  </a:extLst>
                </a:gridCol>
              </a:tblGrid>
              <a:tr h="708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УЧАСТНИКОВ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МАКСИМАЛЬНЫЙ БАЛЛ ПО ОУ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МИНИМАЛЬНЫЙ БАЛЛ ПО ОУ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БАЛЛ ПО ОУ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41161880"/>
                  </a:ext>
                </a:extLst>
              </a:tr>
              <a:tr h="320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42256163"/>
                  </a:ext>
                </a:extLst>
              </a:tr>
              <a:tr h="8855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 (ПРОФИЛЬНЫЙ УРОВЕНЬ)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718934"/>
                  </a:ext>
                </a:extLst>
              </a:tr>
              <a:tr h="303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03430443"/>
                  </a:ext>
                </a:extLst>
              </a:tr>
              <a:tr h="320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07210090"/>
                  </a:ext>
                </a:extLst>
              </a:tr>
              <a:tr h="303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93666388"/>
                  </a:ext>
                </a:extLst>
              </a:tr>
              <a:tr h="320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86015881"/>
                  </a:ext>
                </a:extLst>
              </a:tr>
              <a:tr h="303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75002655"/>
                  </a:ext>
                </a:extLst>
              </a:tr>
              <a:tr h="5903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70691525"/>
                  </a:ext>
                </a:extLst>
              </a:tr>
              <a:tr h="303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74196839"/>
                  </a:ext>
                </a:extLst>
              </a:tr>
              <a:tr h="303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83052241"/>
                  </a:ext>
                </a:extLst>
              </a:tr>
              <a:tr h="5903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67744846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77341" y="202908"/>
            <a:ext cx="613479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ГОСУДАРСТВЕННОЙ ИТОГОВОЙ АТТЕСТАЦИИ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 ГОДА       (11 КЛАСС)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4495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292" y="11254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Arial Black" panose="020B0A04020102020204" pitchFamily="34" charset="0"/>
              </a:rPr>
              <a:t>ЗАДАЧИ НА 2019-2020 УЧЕБНЫЙ ГОД</a:t>
            </a:r>
            <a:endParaRPr lang="ru-RU" sz="2800" b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460" y="1271847"/>
            <a:ext cx="8728364" cy="5162204"/>
          </a:xfrm>
        </p:spPr>
        <p:txBody>
          <a:bodyPr>
            <a:noAutofit/>
          </a:bodyPr>
          <a:lstStyle/>
          <a:p>
            <a:pPr indent="0" algn="just">
              <a:spcAft>
                <a:spcPts val="0"/>
              </a:spcAft>
              <a:buNone/>
              <a:tabLst>
                <a:tab pos="5289550" algn="l"/>
              </a:tabLst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Продолжить работу по реализации ФГОС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НОО, ООО,СОО</a:t>
            </a:r>
            <a:endParaRPr lang="ru-RU" sz="1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  <a:tabLst>
                <a:tab pos="5289550" algn="l"/>
              </a:tabLst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Продолжить работу по реализации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предпрофильного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обучения на уровне ООО и профильного обучения на уровне СОО.</a:t>
            </a:r>
            <a:endParaRPr lang="ru-RU" sz="1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  <a:tabLst>
                <a:tab pos="5289550" algn="l"/>
              </a:tabLst>
            </a:pP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 качества образования:</a:t>
            </a:r>
            <a:endParaRPr lang="ru-RU" sz="1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30555" algn="l"/>
              </a:tabLst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совершенствование системы управления качеством образования;</a:t>
            </a:r>
            <a:endParaRPr lang="ru-RU" sz="1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30555" algn="l"/>
              </a:tabLst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совершенствование форм и методов внутренней системы оценки качества образования.</a:t>
            </a:r>
            <a:endParaRPr lang="ru-RU" sz="1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30555" algn="l"/>
              </a:tabLst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совершенствование системы работы с одаренными детьми;</a:t>
            </a:r>
            <a:endParaRPr lang="ru-RU" sz="1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30555" algn="l"/>
              </a:tabLst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системы работы с учащимися, имеющими затруднения в обучении.</a:t>
            </a:r>
            <a:endParaRPr lang="ru-RU" sz="1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4. Совершенствовать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работу по формированию контингента обучающихся в рамках действующего законодательства (согласование с департаментом образования Администрации города Омска сокращения границ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микроучастка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закрепленного за школой).</a:t>
            </a:r>
            <a:endParaRPr lang="ru-RU" sz="1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44737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81998"/>
            <a:ext cx="7886700" cy="1325563"/>
          </a:xfrm>
        </p:spPr>
        <p:txBody>
          <a:bodyPr>
            <a:norm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успеваемости и качества знаний за 2019-2020 учебный год</a:t>
            </a:r>
            <a:r>
              <a:rPr lang="ru-RU" sz="24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29412202"/>
              </p:ext>
            </p:extLst>
          </p:nvPr>
        </p:nvGraphicFramePr>
        <p:xfrm>
          <a:off x="561109" y="1521229"/>
          <a:ext cx="8267007" cy="4164679"/>
        </p:xfrm>
        <a:graphic>
          <a:graphicData uri="http://schemas.openxmlformats.org/drawingml/2006/table">
            <a:tbl>
              <a:tblPr firstRow="1" firstCol="1" bandRow="1"/>
              <a:tblGrid>
                <a:gridCol w="1165385">
                  <a:extLst>
                    <a:ext uri="{9D8B030D-6E8A-4147-A177-3AD203B41FA5}">
                      <a16:colId xmlns="" xmlns:a16="http://schemas.microsoft.com/office/drawing/2014/main" val="890007979"/>
                    </a:ext>
                  </a:extLst>
                </a:gridCol>
                <a:gridCol w="1387286">
                  <a:extLst>
                    <a:ext uri="{9D8B030D-6E8A-4147-A177-3AD203B41FA5}">
                      <a16:colId xmlns="" xmlns:a16="http://schemas.microsoft.com/office/drawing/2014/main" val="1984586617"/>
                    </a:ext>
                  </a:extLst>
                </a:gridCol>
                <a:gridCol w="1165385">
                  <a:extLst>
                    <a:ext uri="{9D8B030D-6E8A-4147-A177-3AD203B41FA5}">
                      <a16:colId xmlns="" xmlns:a16="http://schemas.microsoft.com/office/drawing/2014/main" val="1199871699"/>
                    </a:ext>
                  </a:extLst>
                </a:gridCol>
                <a:gridCol w="1393040">
                  <a:extLst>
                    <a:ext uri="{9D8B030D-6E8A-4147-A177-3AD203B41FA5}">
                      <a16:colId xmlns="" xmlns:a16="http://schemas.microsoft.com/office/drawing/2014/main" val="3438863645"/>
                    </a:ext>
                  </a:extLst>
                </a:gridCol>
                <a:gridCol w="1168673">
                  <a:extLst>
                    <a:ext uri="{9D8B030D-6E8A-4147-A177-3AD203B41FA5}">
                      <a16:colId xmlns="" xmlns:a16="http://schemas.microsoft.com/office/drawing/2014/main" val="16034430"/>
                    </a:ext>
                  </a:extLst>
                </a:gridCol>
                <a:gridCol w="938555">
                  <a:extLst>
                    <a:ext uri="{9D8B030D-6E8A-4147-A177-3AD203B41FA5}">
                      <a16:colId xmlns="" xmlns:a16="http://schemas.microsoft.com/office/drawing/2014/main" val="640219008"/>
                    </a:ext>
                  </a:extLst>
                </a:gridCol>
                <a:gridCol w="1048683">
                  <a:extLst>
                    <a:ext uri="{9D8B030D-6E8A-4147-A177-3AD203B41FA5}">
                      <a16:colId xmlns="" xmlns:a16="http://schemas.microsoft.com/office/drawing/2014/main" val="3009384468"/>
                    </a:ext>
                  </a:extLst>
                </a:gridCol>
              </a:tblGrid>
              <a:tr h="14777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учащихся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аттестуемых учащихся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отличников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ударников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успеваемости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15847416"/>
                  </a:ext>
                </a:extLst>
              </a:tr>
              <a:tr h="5373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1097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96407841"/>
                  </a:ext>
                </a:extLst>
              </a:tr>
              <a:tr h="5373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1093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79328700"/>
                  </a:ext>
                </a:extLst>
              </a:tr>
              <a:tr h="5373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34164049"/>
                  </a:ext>
                </a:extLst>
              </a:tr>
              <a:tr h="5373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2086585"/>
                  </a:ext>
                </a:extLst>
              </a:tr>
              <a:tr h="5373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8" marR="71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69443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7992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11142165"/>
              </p:ext>
            </p:extLst>
          </p:nvPr>
        </p:nvGraphicFramePr>
        <p:xfrm>
          <a:off x="205741" y="199506"/>
          <a:ext cx="8715895" cy="6706737"/>
        </p:xfrm>
        <a:graphic>
          <a:graphicData uri="http://schemas.openxmlformats.org/drawingml/2006/table">
            <a:tbl>
              <a:tblPr firstRow="1" firstCol="1" bandRow="1"/>
              <a:tblGrid>
                <a:gridCol w="1075130">
                  <a:extLst>
                    <a:ext uri="{9D8B030D-6E8A-4147-A177-3AD203B41FA5}">
                      <a16:colId xmlns="" xmlns:a16="http://schemas.microsoft.com/office/drawing/2014/main" val="1864540130"/>
                    </a:ext>
                  </a:extLst>
                </a:gridCol>
                <a:gridCol w="1094953">
                  <a:extLst>
                    <a:ext uri="{9D8B030D-6E8A-4147-A177-3AD203B41FA5}">
                      <a16:colId xmlns="" xmlns:a16="http://schemas.microsoft.com/office/drawing/2014/main" val="2612119057"/>
                    </a:ext>
                  </a:extLst>
                </a:gridCol>
                <a:gridCol w="1100200">
                  <a:extLst>
                    <a:ext uri="{9D8B030D-6E8A-4147-A177-3AD203B41FA5}">
                      <a16:colId xmlns="" xmlns:a16="http://schemas.microsoft.com/office/drawing/2014/main" val="1571749478"/>
                    </a:ext>
                  </a:extLst>
                </a:gridCol>
                <a:gridCol w="1100200">
                  <a:extLst>
                    <a:ext uri="{9D8B030D-6E8A-4147-A177-3AD203B41FA5}">
                      <a16:colId xmlns="" xmlns:a16="http://schemas.microsoft.com/office/drawing/2014/main" val="369714587"/>
                    </a:ext>
                  </a:extLst>
                </a:gridCol>
                <a:gridCol w="1221473">
                  <a:extLst>
                    <a:ext uri="{9D8B030D-6E8A-4147-A177-3AD203B41FA5}">
                      <a16:colId xmlns="" xmlns:a16="http://schemas.microsoft.com/office/drawing/2014/main" val="3541508954"/>
                    </a:ext>
                  </a:extLst>
                </a:gridCol>
                <a:gridCol w="1041313">
                  <a:extLst>
                    <a:ext uri="{9D8B030D-6E8A-4147-A177-3AD203B41FA5}">
                      <a16:colId xmlns="" xmlns:a16="http://schemas.microsoft.com/office/drawing/2014/main" val="188583458"/>
                    </a:ext>
                  </a:extLst>
                </a:gridCol>
                <a:gridCol w="1041313">
                  <a:extLst>
                    <a:ext uri="{9D8B030D-6E8A-4147-A177-3AD203B41FA5}">
                      <a16:colId xmlns="" xmlns:a16="http://schemas.microsoft.com/office/drawing/2014/main" val="2595766408"/>
                    </a:ext>
                  </a:extLst>
                </a:gridCol>
                <a:gridCol w="1041313">
                  <a:extLst>
                    <a:ext uri="{9D8B030D-6E8A-4147-A177-3AD203B41FA5}">
                      <a16:colId xmlns="" xmlns:a16="http://schemas.microsoft.com/office/drawing/2014/main" val="3221080790"/>
                    </a:ext>
                  </a:extLst>
                </a:gridCol>
              </a:tblGrid>
              <a:tr h="9927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Параллель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Количество учащихся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Количество уч-ся, успевающих на «5»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Количество уч-ся, успевающих на «4» и «5»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неуспевающих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Качество знаний (%)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Успевае-мость (%)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Переведены в следующий класс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73527584"/>
                  </a:ext>
                </a:extLst>
              </a:tr>
              <a:tr h="4504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R="76200" algn="ctr" fontAlgn="base"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Аттестация в 1 классе не проводится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88509403"/>
                  </a:ext>
                </a:extLst>
              </a:tr>
              <a:tr h="270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,56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75093594"/>
                  </a:ext>
                </a:extLst>
              </a:tr>
              <a:tr h="288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78,43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36953081"/>
                  </a:ext>
                </a:extLst>
              </a:tr>
              <a:tr h="288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75,42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39023692"/>
                  </a:ext>
                </a:extLst>
              </a:tr>
              <a:tr h="5774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 на уровне НОО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79,78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17912501"/>
                  </a:ext>
                </a:extLst>
              </a:tr>
              <a:tr h="270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43919035"/>
                  </a:ext>
                </a:extLst>
              </a:tr>
              <a:tr h="288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53,06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08696950"/>
                  </a:ext>
                </a:extLst>
              </a:tr>
              <a:tr h="288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38,32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15653950"/>
                  </a:ext>
                </a:extLst>
              </a:tr>
              <a:tr h="288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38,71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14270395"/>
                  </a:ext>
                </a:extLst>
              </a:tr>
              <a:tr h="288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35,29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84122039"/>
                  </a:ext>
                </a:extLst>
              </a:tr>
              <a:tr h="5591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на уровне ООО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28015371"/>
                  </a:ext>
                </a:extLst>
              </a:tr>
              <a:tr h="288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1264864"/>
                  </a:ext>
                </a:extLst>
              </a:tr>
              <a:tr h="288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57,47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55074371"/>
                  </a:ext>
                </a:extLst>
              </a:tr>
              <a:tr h="5774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на уровне СОО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63,16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5431666"/>
                  </a:ext>
                </a:extLst>
              </a:tr>
              <a:tr h="4963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по школе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64" marR="405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9453349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406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63452358"/>
              </p:ext>
            </p:extLst>
          </p:nvPr>
        </p:nvGraphicFramePr>
        <p:xfrm>
          <a:off x="168333" y="154527"/>
          <a:ext cx="8697191" cy="6751850"/>
        </p:xfrm>
        <a:graphic>
          <a:graphicData uri="http://schemas.openxmlformats.org/drawingml/2006/table">
            <a:tbl>
              <a:tblPr firstRow="1" firstCol="1" bandRow="1"/>
              <a:tblGrid>
                <a:gridCol w="530446">
                  <a:extLst>
                    <a:ext uri="{9D8B030D-6E8A-4147-A177-3AD203B41FA5}">
                      <a16:colId xmlns="" xmlns:a16="http://schemas.microsoft.com/office/drawing/2014/main" val="2141113082"/>
                    </a:ext>
                  </a:extLst>
                </a:gridCol>
                <a:gridCol w="1034425">
                  <a:extLst>
                    <a:ext uri="{9D8B030D-6E8A-4147-A177-3AD203B41FA5}">
                      <a16:colId xmlns="" xmlns:a16="http://schemas.microsoft.com/office/drawing/2014/main" val="3733057121"/>
                    </a:ext>
                  </a:extLst>
                </a:gridCol>
                <a:gridCol w="2145755">
                  <a:extLst>
                    <a:ext uri="{9D8B030D-6E8A-4147-A177-3AD203B41FA5}">
                      <a16:colId xmlns="" xmlns:a16="http://schemas.microsoft.com/office/drawing/2014/main" val="39904327"/>
                    </a:ext>
                  </a:extLst>
                </a:gridCol>
                <a:gridCol w="1277010">
                  <a:extLst>
                    <a:ext uri="{9D8B030D-6E8A-4147-A177-3AD203B41FA5}">
                      <a16:colId xmlns="" xmlns:a16="http://schemas.microsoft.com/office/drawing/2014/main" val="4226932136"/>
                    </a:ext>
                  </a:extLst>
                </a:gridCol>
                <a:gridCol w="1195703">
                  <a:extLst>
                    <a:ext uri="{9D8B030D-6E8A-4147-A177-3AD203B41FA5}">
                      <a16:colId xmlns="" xmlns:a16="http://schemas.microsoft.com/office/drawing/2014/main" val="2748751832"/>
                    </a:ext>
                  </a:extLst>
                </a:gridCol>
                <a:gridCol w="1499086">
                  <a:extLst>
                    <a:ext uri="{9D8B030D-6E8A-4147-A177-3AD203B41FA5}">
                      <a16:colId xmlns="" xmlns:a16="http://schemas.microsoft.com/office/drawing/2014/main" val="3703737060"/>
                    </a:ext>
                  </a:extLst>
                </a:gridCol>
                <a:gridCol w="1014766">
                  <a:extLst>
                    <a:ext uri="{9D8B030D-6E8A-4147-A177-3AD203B41FA5}">
                      <a16:colId xmlns="" xmlns:a16="http://schemas.microsoft.com/office/drawing/2014/main" val="3698497107"/>
                    </a:ext>
                  </a:extLst>
                </a:gridCol>
              </a:tblGrid>
              <a:tr h="20648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одной 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одной 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26482489"/>
                  </a:ext>
                </a:extLst>
              </a:tr>
              <a:tr h="4129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 учащегося, предмет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учителя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 учащегося, предмет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учителя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32897519"/>
                  </a:ext>
                </a:extLst>
              </a:tr>
              <a:tr h="8259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Искакова С., Сумин П.-русский язык.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Кузьменко И.-математика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Оверко Н.А.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Андреева С., Булаев М.-русский язык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Оверко Н.А.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296484"/>
                  </a:ext>
                </a:extLst>
              </a:tr>
              <a:tr h="1032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2/2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Мансурова Д. математика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Симонова А.Д.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Горюнов С.- англ.язык, Жантлесова А.- математика, Королев С.- русск.язык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Полякова П.Н., Симонова А.Д.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3830865"/>
                  </a:ext>
                </a:extLst>
              </a:tr>
              <a:tr h="1445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2/3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Голикова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А. Зимина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Криницын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Р. Лемешев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Самойлов К.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Сериков А.-русский язык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И.А. Решетняк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Галицкая А.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Макеев А.- русский язык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И.А.Решетняк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7956045"/>
                  </a:ext>
                </a:extLst>
              </a:tr>
              <a:tr h="1404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2/4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Вдовенко И.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Герасимова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А. Голуб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Ткач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Шаймарданов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Э.–русский язык;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Губайдулин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Д.- математика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Т.В. Алешина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Барбарян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Гайдук Г.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Догадин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Злобина А.- русский язык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Т.В.Алешина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59771379"/>
                  </a:ext>
                </a:extLst>
              </a:tr>
              <a:tr h="423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2/5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Постников М.- русский язык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Е.В.Таньшина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Захарова В., Тыщенко Е.- русский язык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Е.В.Таньшина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2497533"/>
                  </a:ext>
                </a:extLst>
              </a:tr>
              <a:tr h="2823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60" marR="41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39560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77221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24480143"/>
              </p:ext>
            </p:extLst>
          </p:nvPr>
        </p:nvGraphicFramePr>
        <p:xfrm>
          <a:off x="174566" y="133003"/>
          <a:ext cx="8641082" cy="5693615"/>
        </p:xfrm>
        <a:graphic>
          <a:graphicData uri="http://schemas.openxmlformats.org/drawingml/2006/table">
            <a:tbl>
              <a:tblPr firstRow="1" firstCol="1" bandRow="1"/>
              <a:tblGrid>
                <a:gridCol w="527024">
                  <a:extLst>
                    <a:ext uri="{9D8B030D-6E8A-4147-A177-3AD203B41FA5}">
                      <a16:colId xmlns="" xmlns:a16="http://schemas.microsoft.com/office/drawing/2014/main" val="3032972657"/>
                    </a:ext>
                  </a:extLst>
                </a:gridCol>
                <a:gridCol w="1081490">
                  <a:extLst>
                    <a:ext uri="{9D8B030D-6E8A-4147-A177-3AD203B41FA5}">
                      <a16:colId xmlns="" xmlns:a16="http://schemas.microsoft.com/office/drawing/2014/main" val="3054407963"/>
                    </a:ext>
                  </a:extLst>
                </a:gridCol>
                <a:gridCol w="2078173">
                  <a:extLst>
                    <a:ext uri="{9D8B030D-6E8A-4147-A177-3AD203B41FA5}">
                      <a16:colId xmlns="" xmlns:a16="http://schemas.microsoft.com/office/drawing/2014/main" val="39031416"/>
                    </a:ext>
                  </a:extLst>
                </a:gridCol>
                <a:gridCol w="1238606">
                  <a:extLst>
                    <a:ext uri="{9D8B030D-6E8A-4147-A177-3AD203B41FA5}">
                      <a16:colId xmlns="" xmlns:a16="http://schemas.microsoft.com/office/drawing/2014/main" val="1040113606"/>
                    </a:ext>
                  </a:extLst>
                </a:gridCol>
                <a:gridCol w="1218155">
                  <a:extLst>
                    <a:ext uri="{9D8B030D-6E8A-4147-A177-3AD203B41FA5}">
                      <a16:colId xmlns="" xmlns:a16="http://schemas.microsoft.com/office/drawing/2014/main" val="3203628252"/>
                    </a:ext>
                  </a:extLst>
                </a:gridCol>
                <a:gridCol w="1489415">
                  <a:extLst>
                    <a:ext uri="{9D8B030D-6E8A-4147-A177-3AD203B41FA5}">
                      <a16:colId xmlns="" xmlns:a16="http://schemas.microsoft.com/office/drawing/2014/main" val="3149767322"/>
                    </a:ext>
                  </a:extLst>
                </a:gridCol>
                <a:gridCol w="1008219">
                  <a:extLst>
                    <a:ext uri="{9D8B030D-6E8A-4147-A177-3AD203B41FA5}">
                      <a16:colId xmlns="" xmlns:a16="http://schemas.microsoft.com/office/drawing/2014/main" val="1774869946"/>
                    </a:ext>
                  </a:extLst>
                </a:gridCol>
              </a:tblGrid>
              <a:tr h="26889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одной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одной 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15908172"/>
                  </a:ext>
                </a:extLst>
              </a:tr>
              <a:tr h="537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 учащегося, предмет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учителя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 учащегося, предмет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учителя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931266"/>
                  </a:ext>
                </a:extLst>
              </a:tr>
              <a:tr h="7976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3/1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Котикова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А.-математика,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Рыжков Я.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Фот А.-русский язык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Тарута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М.А.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Буланов Д.- математика,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Бульдин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М.- русский язык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Тарута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М.А.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8379955"/>
                  </a:ext>
                </a:extLst>
              </a:tr>
              <a:tr h="1344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3/2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Мартинович А.- англ. Язык,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Шалаева В.- русский язык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Щербачева Т.А.,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Наранович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Е.А.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Бахмат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Глушакова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Е.- англ. Язык,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Грачев А.- русский язык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Щербачева Т.А.,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Наранович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Е.А.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1265909"/>
                  </a:ext>
                </a:extLst>
              </a:tr>
              <a:tr h="10755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3/3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Матюхин Я.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Никитина Д.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Расторгуев В.- русский язык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Бунакова В.Н.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Кочкарев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К.- англ. язык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Щербачева Т.А.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85008344"/>
                  </a:ext>
                </a:extLst>
              </a:tr>
              <a:tr h="10755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3/4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Новгородцев Л.- русский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Кузнецова Е.В.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Анохина А.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Рахимов Д.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Трофимов А.- математика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Кузнецова Е.В.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1705894"/>
                  </a:ext>
                </a:extLst>
              </a:tr>
              <a:tr h="5377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14325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32137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94006017"/>
              </p:ext>
            </p:extLst>
          </p:nvPr>
        </p:nvGraphicFramePr>
        <p:xfrm>
          <a:off x="205741" y="141629"/>
          <a:ext cx="8834353" cy="6370170"/>
        </p:xfrm>
        <a:graphic>
          <a:graphicData uri="http://schemas.openxmlformats.org/drawingml/2006/table">
            <a:tbl>
              <a:tblPr firstRow="1" firstCol="1" bandRow="1"/>
              <a:tblGrid>
                <a:gridCol w="611708">
                  <a:extLst>
                    <a:ext uri="{9D8B030D-6E8A-4147-A177-3AD203B41FA5}">
                      <a16:colId xmlns="" xmlns:a16="http://schemas.microsoft.com/office/drawing/2014/main" val="641527472"/>
                    </a:ext>
                  </a:extLst>
                </a:gridCol>
                <a:gridCol w="1136337">
                  <a:extLst>
                    <a:ext uri="{9D8B030D-6E8A-4147-A177-3AD203B41FA5}">
                      <a16:colId xmlns="" xmlns:a16="http://schemas.microsoft.com/office/drawing/2014/main" val="2255376855"/>
                    </a:ext>
                  </a:extLst>
                </a:gridCol>
                <a:gridCol w="2021102">
                  <a:extLst>
                    <a:ext uri="{9D8B030D-6E8A-4147-A177-3AD203B41FA5}">
                      <a16:colId xmlns="" xmlns:a16="http://schemas.microsoft.com/office/drawing/2014/main" val="2331898022"/>
                    </a:ext>
                  </a:extLst>
                </a:gridCol>
                <a:gridCol w="1137397">
                  <a:extLst>
                    <a:ext uri="{9D8B030D-6E8A-4147-A177-3AD203B41FA5}">
                      <a16:colId xmlns="" xmlns:a16="http://schemas.microsoft.com/office/drawing/2014/main" val="2315479266"/>
                    </a:ext>
                  </a:extLst>
                </a:gridCol>
                <a:gridCol w="707372">
                  <a:extLst>
                    <a:ext uri="{9D8B030D-6E8A-4147-A177-3AD203B41FA5}">
                      <a16:colId xmlns="" xmlns:a16="http://schemas.microsoft.com/office/drawing/2014/main" val="3000825919"/>
                    </a:ext>
                  </a:extLst>
                </a:gridCol>
                <a:gridCol w="2189669">
                  <a:extLst>
                    <a:ext uri="{9D8B030D-6E8A-4147-A177-3AD203B41FA5}">
                      <a16:colId xmlns="" xmlns:a16="http://schemas.microsoft.com/office/drawing/2014/main" val="375360206"/>
                    </a:ext>
                  </a:extLst>
                </a:gridCol>
                <a:gridCol w="1030768">
                  <a:extLst>
                    <a:ext uri="{9D8B030D-6E8A-4147-A177-3AD203B41FA5}">
                      <a16:colId xmlns="" xmlns:a16="http://schemas.microsoft.com/office/drawing/2014/main" val="3697399556"/>
                    </a:ext>
                  </a:extLst>
                </a:gridCol>
              </a:tblGrid>
              <a:tr h="20963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одной 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одной 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857169"/>
                  </a:ext>
                </a:extLst>
              </a:tr>
              <a:tr h="4192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 учащегося, предмет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учителя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 учащегося, предмет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учителя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8995013"/>
                  </a:ext>
                </a:extLst>
              </a:tr>
              <a:tr h="1486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4/1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Мельников А.- русский язык,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Попова В.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Целик Е.- математика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Шенк С.А.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Климов К.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Коваленко Д.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Мишечкин М.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Хряков М.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Хусаинова Д. – русский язык, Князев А.-английский язык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Шенк С.А., Щербачева Т.А.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43709735"/>
                  </a:ext>
                </a:extLst>
              </a:tr>
              <a:tr h="830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Каспрышина Е.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Ремденок Е.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Фонин И.- русский язык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Т.А.Гострый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Морозов М.- русский язык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Т.А.Гострый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79450581"/>
                  </a:ext>
                </a:extLst>
              </a:tr>
              <a:tr h="914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Чадная Е.-математика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6850" algn="l"/>
                          <a:tab pos="267970" algn="ctr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И.А.Решетняк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Баширова А.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Отбойщиков Я.-математика,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Косенок А.- русский язык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6850" algn="l"/>
                          <a:tab pos="267970" algn="ctr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И.А.Решетняк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9086398"/>
                  </a:ext>
                </a:extLst>
              </a:tr>
              <a:tr h="4192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Кобенок А.-англ.язык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6850" algn="l"/>
                          <a:tab pos="267970" algn="ctr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Щербачева Т.А.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Кузнецов А.-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англ.язык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6850" algn="l"/>
                          <a:tab pos="267970" algn="ctr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Щербачева Т.А.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5438745"/>
                  </a:ext>
                </a:extLst>
              </a:tr>
              <a:tr h="830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Степанова В.-русский язык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6850" algn="l"/>
                          <a:tab pos="267970" algn="ctr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Мельникова Е.П.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Костылев А.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Парфенова В.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Черкашина Е.- русский язык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Мельникова Е.П.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7172848"/>
                  </a:ext>
                </a:extLst>
              </a:tr>
              <a:tr h="3202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59697767"/>
                  </a:ext>
                </a:extLst>
              </a:tr>
              <a:tr h="480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 2-4 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02" marR="4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56577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52531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71417973"/>
              </p:ext>
            </p:extLst>
          </p:nvPr>
        </p:nvGraphicFramePr>
        <p:xfrm>
          <a:off x="162100" y="108067"/>
          <a:ext cx="8865523" cy="7192638"/>
        </p:xfrm>
        <a:graphic>
          <a:graphicData uri="http://schemas.openxmlformats.org/drawingml/2006/table">
            <a:tbl>
              <a:tblPr firstRow="1" firstCol="1" bandRow="1"/>
              <a:tblGrid>
                <a:gridCol w="663509">
                  <a:extLst>
                    <a:ext uri="{9D8B030D-6E8A-4147-A177-3AD203B41FA5}">
                      <a16:colId xmlns="" xmlns:a16="http://schemas.microsoft.com/office/drawing/2014/main" val="1350123520"/>
                    </a:ext>
                  </a:extLst>
                </a:gridCol>
                <a:gridCol w="845249">
                  <a:extLst>
                    <a:ext uri="{9D8B030D-6E8A-4147-A177-3AD203B41FA5}">
                      <a16:colId xmlns="" xmlns:a16="http://schemas.microsoft.com/office/drawing/2014/main" val="941656348"/>
                    </a:ext>
                  </a:extLst>
                </a:gridCol>
                <a:gridCol w="1807459">
                  <a:extLst>
                    <a:ext uri="{9D8B030D-6E8A-4147-A177-3AD203B41FA5}">
                      <a16:colId xmlns="" xmlns:a16="http://schemas.microsoft.com/office/drawing/2014/main" val="2003526496"/>
                    </a:ext>
                  </a:extLst>
                </a:gridCol>
                <a:gridCol w="1122778">
                  <a:extLst>
                    <a:ext uri="{9D8B030D-6E8A-4147-A177-3AD203B41FA5}">
                      <a16:colId xmlns="" xmlns:a16="http://schemas.microsoft.com/office/drawing/2014/main" val="2025485216"/>
                    </a:ext>
                  </a:extLst>
                </a:gridCol>
                <a:gridCol w="1172094">
                  <a:extLst>
                    <a:ext uri="{9D8B030D-6E8A-4147-A177-3AD203B41FA5}">
                      <a16:colId xmlns="" xmlns:a16="http://schemas.microsoft.com/office/drawing/2014/main" val="1248763382"/>
                    </a:ext>
                  </a:extLst>
                </a:gridCol>
                <a:gridCol w="1967502">
                  <a:extLst>
                    <a:ext uri="{9D8B030D-6E8A-4147-A177-3AD203B41FA5}">
                      <a16:colId xmlns="" xmlns:a16="http://schemas.microsoft.com/office/drawing/2014/main" val="1208924301"/>
                    </a:ext>
                  </a:extLst>
                </a:gridCol>
                <a:gridCol w="1286932">
                  <a:extLst>
                    <a:ext uri="{9D8B030D-6E8A-4147-A177-3AD203B41FA5}">
                      <a16:colId xmlns="" xmlns:a16="http://schemas.microsoft.com/office/drawing/2014/main" val="245855592"/>
                    </a:ext>
                  </a:extLst>
                </a:gridCol>
              </a:tblGrid>
              <a:tr h="2151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одной 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одной </a:t>
                      </a: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81405128"/>
                  </a:ext>
                </a:extLst>
              </a:tr>
              <a:tr h="5662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 учащегося, предмет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учителя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 учащегося, предмет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учителя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53388228"/>
                  </a:ext>
                </a:extLst>
              </a:tr>
              <a:tr h="654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Алиева С.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-математика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Германова Р.Ф.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Бояркин Б.-математика,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Оразаева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А.- история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Германова Р.Ф., Федорова С.В.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50755824"/>
                  </a:ext>
                </a:extLst>
              </a:tr>
              <a:tr h="11017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Сергеева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Ю.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математика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Германова Р.Ф.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Лубягина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Ряжева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А.- математика,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Переселко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А.-русский язык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Германова Р.Ф.,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Картавцева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Т.В.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44106028"/>
                  </a:ext>
                </a:extLst>
              </a:tr>
              <a:tr h="11079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Граков С.-англ.язык,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Кривко Е.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Ровенская Д.- математика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Торба Л.В.,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Германова Р.Ф.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Егорова П.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Ямщиков И.-математика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Германова Р.Ф.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35044728"/>
                  </a:ext>
                </a:extLst>
              </a:tr>
              <a:tr h="1002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/4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Злобин К.-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англ.язык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Локотченко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Савина А.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Торгомян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А.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-география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Торба Л.В., Беляева Н.М.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55627787"/>
                  </a:ext>
                </a:extLst>
              </a:tr>
              <a:tr h="8604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5/5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Шестакова А.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-русский язык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Савенок Ю.А.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6132385"/>
                  </a:ext>
                </a:extLst>
              </a:tr>
              <a:tr h="6453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33" marR="4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70968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11418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82144904"/>
              </p:ext>
            </p:extLst>
          </p:nvPr>
        </p:nvGraphicFramePr>
        <p:xfrm>
          <a:off x="280556" y="174569"/>
          <a:ext cx="8703427" cy="5910349"/>
        </p:xfrm>
        <a:graphic>
          <a:graphicData uri="http://schemas.openxmlformats.org/drawingml/2006/table">
            <a:tbl>
              <a:tblPr firstRow="1" firstCol="1" bandRow="1"/>
              <a:tblGrid>
                <a:gridCol w="651380">
                  <a:extLst>
                    <a:ext uri="{9D8B030D-6E8A-4147-A177-3AD203B41FA5}">
                      <a16:colId xmlns="" xmlns:a16="http://schemas.microsoft.com/office/drawing/2014/main" val="2877901826"/>
                    </a:ext>
                  </a:extLst>
                </a:gridCol>
                <a:gridCol w="994540">
                  <a:extLst>
                    <a:ext uri="{9D8B030D-6E8A-4147-A177-3AD203B41FA5}">
                      <a16:colId xmlns="" xmlns:a16="http://schemas.microsoft.com/office/drawing/2014/main" val="3607107576"/>
                    </a:ext>
                  </a:extLst>
                </a:gridCol>
                <a:gridCol w="1609666">
                  <a:extLst>
                    <a:ext uri="{9D8B030D-6E8A-4147-A177-3AD203B41FA5}">
                      <a16:colId xmlns="" xmlns:a16="http://schemas.microsoft.com/office/drawing/2014/main" val="3786366833"/>
                    </a:ext>
                  </a:extLst>
                </a:gridCol>
                <a:gridCol w="1022659">
                  <a:extLst>
                    <a:ext uri="{9D8B030D-6E8A-4147-A177-3AD203B41FA5}">
                      <a16:colId xmlns="" xmlns:a16="http://schemas.microsoft.com/office/drawing/2014/main" val="993434271"/>
                    </a:ext>
                  </a:extLst>
                </a:gridCol>
                <a:gridCol w="1270501">
                  <a:extLst>
                    <a:ext uri="{9D8B030D-6E8A-4147-A177-3AD203B41FA5}">
                      <a16:colId xmlns="" xmlns:a16="http://schemas.microsoft.com/office/drawing/2014/main" val="3219786890"/>
                    </a:ext>
                  </a:extLst>
                </a:gridCol>
                <a:gridCol w="1891280">
                  <a:extLst>
                    <a:ext uri="{9D8B030D-6E8A-4147-A177-3AD203B41FA5}">
                      <a16:colId xmlns="" xmlns:a16="http://schemas.microsoft.com/office/drawing/2014/main" val="1255507898"/>
                    </a:ext>
                  </a:extLst>
                </a:gridCol>
                <a:gridCol w="1263401">
                  <a:extLst>
                    <a:ext uri="{9D8B030D-6E8A-4147-A177-3AD203B41FA5}">
                      <a16:colId xmlns="" xmlns:a16="http://schemas.microsoft.com/office/drawing/2014/main" val="3138862593"/>
                    </a:ext>
                  </a:extLst>
                </a:gridCol>
              </a:tblGrid>
              <a:tr h="27384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одной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одной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80940736"/>
                  </a:ext>
                </a:extLst>
              </a:tr>
              <a:tr h="5404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 учащегося, предмет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учителя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 учащегося, предмет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учителя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53617348"/>
                  </a:ext>
                </a:extLst>
              </a:tr>
              <a:tr h="10953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Коновалова Н.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Рахвалова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А.- математика,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Субботина О.-русский язык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Зубцова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А.А.,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Каспирович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В.А.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Ананьев Т.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-русский язык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Каспирович В.А.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20742523"/>
                  </a:ext>
                </a:extLst>
              </a:tr>
              <a:tr h="9008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Возняк А.-математика,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Кузнецова Е.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Чубарова К.-англ.язык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Зубцова А.А.,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Прасолова А.Ю.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35369398"/>
                  </a:ext>
                </a:extLst>
              </a:tr>
              <a:tr h="13692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6/3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Багаутдинова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С.-русский язык,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Мустафина С.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Панфилова К.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Светличная А.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Утеуп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А.- математика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Каспирович В.А.,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Зубцова А.Ю.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4326991"/>
                  </a:ext>
                </a:extLst>
              </a:tr>
              <a:tr h="1261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6/4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Савельева А.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Савина К.-математика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Зубцова А.А.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Бенкендорф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Я.-русский язык,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Радаев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А.- математика,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Соколов Я.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Хоменок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А.-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англ.язык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Мунаева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Г.В.,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Зубцова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В.А.,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Скидская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Н.Г.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46364436"/>
                  </a:ext>
                </a:extLst>
              </a:tr>
              <a:tr h="469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91759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954847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1752</Words>
  <Application>Microsoft Office PowerPoint</Application>
  <PresentationFormat>Экран (4:3)</PresentationFormat>
  <Paragraphs>794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Анализ организации и результатов образовательного процесса на уровне начального, основного и среднего общего образования в 2019-2020 учебном году </vt:lpstr>
      <vt:lpstr>ЗАДАЧИ НА 2019-2020 УЧЕБНЫЙ ГОД</vt:lpstr>
      <vt:lpstr>Анализ успеваемости и качества знаний за 2019-2020 учебный год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организации и результатов образовательного процесса на уровне начального, основного и среднего общего образования в 2019-2020 учебном году </dc:title>
  <dc:creator>fkbyf</dc:creator>
  <cp:lastModifiedBy>fkbyf</cp:lastModifiedBy>
  <cp:revision>2</cp:revision>
  <dcterms:created xsi:type="dcterms:W3CDTF">2020-08-28T02:53:33Z</dcterms:created>
  <dcterms:modified xsi:type="dcterms:W3CDTF">2020-08-28T02:55:23Z</dcterms:modified>
</cp:coreProperties>
</file>