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300" r:id="rId2"/>
    <p:sldId id="326" r:id="rId3"/>
    <p:sldId id="328" r:id="rId4"/>
    <p:sldId id="332" r:id="rId5"/>
    <p:sldId id="333" r:id="rId6"/>
    <p:sldId id="335" r:id="rId7"/>
    <p:sldId id="336" r:id="rId8"/>
    <p:sldId id="351" r:id="rId9"/>
    <p:sldId id="352" r:id="rId10"/>
    <p:sldId id="339" r:id="rId11"/>
    <p:sldId id="340" r:id="rId12"/>
    <p:sldId id="341" r:id="rId13"/>
    <p:sldId id="342" r:id="rId14"/>
    <p:sldId id="343" r:id="rId15"/>
    <p:sldId id="354" r:id="rId16"/>
    <p:sldId id="344" r:id="rId17"/>
    <p:sldId id="345" r:id="rId18"/>
    <p:sldId id="353" r:id="rId19"/>
    <p:sldId id="346" r:id="rId20"/>
    <p:sldId id="347" r:id="rId21"/>
    <p:sldId id="348" r:id="rId22"/>
    <p:sldId id="321" r:id="rId23"/>
    <p:sldId id="331" r:id="rId24"/>
    <p:sldId id="318" r:id="rId25"/>
    <p:sldId id="329" r:id="rId26"/>
    <p:sldId id="330" r:id="rId27"/>
    <p:sldId id="337" r:id="rId28"/>
    <p:sldId id="338" r:id="rId29"/>
    <p:sldId id="349" r:id="rId30"/>
    <p:sldId id="350" r:id="rId31"/>
    <p:sldId id="308" r:id="rId32"/>
    <p:sldId id="327" r:id="rId33"/>
    <p:sldId id="26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56A36F-74F2-4CCB-863F-BBAEA39BD330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DE512C-C13A-435F-9140-68A1823C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86F4-4B92-4E18-8F3C-F1362060E797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F349-F6F4-4E95-9AC0-BFBFB56E2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FB99-8856-405E-AD7C-C3F703D3974D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A858-7088-4FF2-A125-27C7F8DA3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2817-C8FA-419A-B04C-A69276863EA3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574C-EE3C-4975-881F-8495A44E2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3089-A7DF-4C9E-9F4B-3483C012A4B9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E683-F726-4BFF-A285-C6CC7FA5B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62D3-21E0-448B-BA1C-040FD0006335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0A66-8191-4243-9395-E62E3C4F4E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B852-8685-4BC9-BA1D-1AEFF7EC633C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E7B4-C586-41B0-814B-77467F87F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D51D-CFFC-4438-AEEE-C3439EB2C6B4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3438-2A72-442E-B90A-CAAB72EF6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EA6E-84D3-4C5B-85CA-F3EFB2F760B6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E0B3-40F8-4EE7-96BB-6DAFDAF672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1C2D-A1C9-4C1B-99C7-96E7231C6162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F7EF-17F1-45E1-A501-60691C1C3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8A79-DBE9-4B88-8EE4-C10C91D85ADD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B0B4-4CE2-4CDE-B3F4-6E2747D689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E704-EB38-4A4B-8DB8-7E4E70793452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EF16-2EE3-477E-AE02-2C8E74B85C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45099E-0288-472E-A8DA-F7D925594060}" type="datetimeFigureOut">
              <a:rPr lang="ru-RU"/>
              <a:pPr>
                <a:defRPr/>
              </a:pPr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E955D2-F89C-4C99-ABE3-D347CA564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http://omskregion.info/data/item/25740/Large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3887787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Анализ методической работы ОУ за 2019-2020 учебный год в рамках реализации национального проекта «Образование»: шаг в будущее.</a:t>
            </a:r>
          </a:p>
        </p:txBody>
      </p:sp>
      <p:pic>
        <p:nvPicPr>
          <p:cNvPr id="3075" name="Picture 5" descr="https://strategy24.ru/images/project/202005/41a350f93470b6f99b587e847175ba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292600"/>
            <a:ext cx="41798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https://strategy24.ru/images/project/202005/6053dc68afefd039305233b3b9fb9b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508500"/>
            <a:ext cx="410686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обучающимися, имеющими повышенный уровень мотивации к обучению, творчеству, искусству и спорту за 2019-2020 учебный год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8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Основными формами работы с одаренными обучающимися являются: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в урочное и внеурочное время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образовательные маршруты, предпрофильная и профильная подготовка;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работе научного общества учащихся 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Элективные  курсы;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Кружки  по интересам, 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Внеурочные занятия по отдельным предметам с обучающимися по  параллелям.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928688" y="285750"/>
            <a:ext cx="7215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  участия обучающихся школы</a:t>
            </a:r>
            <a:endParaRPr lang="ru-RU" sz="2000" b="1">
              <a:solidFill>
                <a:srgbClr val="C00000"/>
              </a:solidFill>
            </a:endParaRPr>
          </a:p>
          <a:p>
            <a:pPr indent="342900" algn="ctr"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Всероссийской олимпиаде  школьников за пять лет:</a:t>
            </a:r>
            <a:endParaRPr lang="ru-RU" sz="2000" b="1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4" y="1124744"/>
          <a:ext cx="8496945" cy="5315331"/>
        </p:xfrm>
        <a:graphic>
          <a:graphicData uri="http://schemas.openxmlformats.org/drawingml/2006/table">
            <a:tbl>
              <a:tblPr/>
              <a:tblGrid>
                <a:gridCol w="730603"/>
                <a:gridCol w="512731"/>
                <a:gridCol w="512213"/>
                <a:gridCol w="588634"/>
                <a:gridCol w="588634"/>
                <a:gridCol w="512731"/>
                <a:gridCol w="512213"/>
                <a:gridCol w="512731"/>
                <a:gridCol w="512731"/>
                <a:gridCol w="512213"/>
                <a:gridCol w="512731"/>
                <a:gridCol w="512731"/>
                <a:gridCol w="512213"/>
                <a:gridCol w="512213"/>
                <a:gridCol w="375560"/>
                <a:gridCol w="576063"/>
              </a:tblGrid>
              <a:tr h="5599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уровни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558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239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Муниципальный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85" marR="57885" marT="28942" marB="28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85813" y="381000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участия обучающихся школы</a:t>
            </a:r>
            <a:endParaRPr lang="ru-RU" sz="2000" b="1">
              <a:solidFill>
                <a:srgbClr val="C00000"/>
              </a:solidFill>
            </a:endParaRPr>
          </a:p>
          <a:p>
            <a:pPr indent="342900" algn="ctr"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научно-практических конференциях за пять лет </a:t>
            </a:r>
            <a:endParaRPr lang="ru-RU" sz="2000" b="1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6" y="1196751"/>
          <a:ext cx="8280918" cy="5364969"/>
        </p:xfrm>
        <a:graphic>
          <a:graphicData uri="http://schemas.openxmlformats.org/drawingml/2006/table">
            <a:tbl>
              <a:tblPr/>
              <a:tblGrid>
                <a:gridCol w="586236"/>
                <a:gridCol w="586236"/>
                <a:gridCol w="664650"/>
                <a:gridCol w="731862"/>
                <a:gridCol w="731862"/>
                <a:gridCol w="843881"/>
                <a:gridCol w="854550"/>
                <a:gridCol w="854550"/>
                <a:gridCol w="790539"/>
                <a:gridCol w="818276"/>
                <a:gridCol w="818276"/>
              </a:tblGrid>
              <a:tr h="5572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Уровни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 ый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Муниципальный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2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29819" marB="298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77875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Итоги участия обучающихся в интеллектуальных конкурсах различного уровня за пять последних лет</a:t>
            </a:r>
            <a:endParaRPr lang="ru-RU" sz="200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40" y="1052739"/>
          <a:ext cx="8352925" cy="5616621"/>
        </p:xfrm>
        <a:graphic>
          <a:graphicData uri="http://schemas.openxmlformats.org/drawingml/2006/table">
            <a:tbl>
              <a:tblPr/>
              <a:tblGrid>
                <a:gridCol w="1161607"/>
                <a:gridCol w="362970"/>
                <a:gridCol w="362970"/>
                <a:gridCol w="435666"/>
                <a:gridCol w="507852"/>
                <a:gridCol w="507852"/>
                <a:gridCol w="435666"/>
                <a:gridCol w="507852"/>
                <a:gridCol w="508364"/>
                <a:gridCol w="583619"/>
                <a:gridCol w="583619"/>
                <a:gridCol w="507852"/>
                <a:gridCol w="435666"/>
                <a:gridCol w="507852"/>
                <a:gridCol w="507852"/>
                <a:gridCol w="435666"/>
              </a:tblGrid>
              <a:tr h="5494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медвежонок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Кенгуру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КИТ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Золотое руно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Британский бульдог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ЧИП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Классики 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Ломоносовский турнир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Альбус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принимали участие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Олимпус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Снейл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Дистанционные конкурсы стартовали с 2011 года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участия обучающихся в спортивных соревнованиях и соревнованиях по ОБЖ различного уровня за пять последних лет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980728"/>
          <a:ext cx="8424939" cy="5581306"/>
        </p:xfrm>
        <a:graphic>
          <a:graphicData uri="http://schemas.openxmlformats.org/drawingml/2006/table">
            <a:tbl>
              <a:tblPr/>
              <a:tblGrid>
                <a:gridCol w="1171622"/>
                <a:gridCol w="366098"/>
                <a:gridCol w="366098"/>
                <a:gridCol w="439424"/>
                <a:gridCol w="512229"/>
                <a:gridCol w="512229"/>
                <a:gridCol w="439424"/>
                <a:gridCol w="512229"/>
                <a:gridCol w="512745"/>
                <a:gridCol w="588653"/>
                <a:gridCol w="588653"/>
                <a:gridCol w="512229"/>
                <a:gridCol w="439424"/>
                <a:gridCol w="512229"/>
                <a:gridCol w="512229"/>
                <a:gridCol w="439424"/>
              </a:tblGrid>
              <a:tr h="4084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Соревнования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Первенство по волейболу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Первенство по футболу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Первенство по баскетболу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Первенство по гандболу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Лыжные соревнования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Легкоатлетические соревнования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Дартс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Кросс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Безопасное колесо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 безопасности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Смотр – конкурс строя и военно-патриотической песни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Спартакиада допризывной молодежи  по военно-техническим видам спорта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7" marR="51467" marT="25733" marB="2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4000" b="1" u="sng" dirty="0" smtClean="0">
                <a:solidFill>
                  <a:srgbClr val="C00000"/>
                </a:solidFill>
              </a:rPr>
              <a:t>Выводы: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58175" cy="5235575"/>
          </a:xfrm>
        </p:spPr>
        <p:txBody>
          <a:bodyPr/>
          <a:lstStyle/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педагогического коллектива с обучающимися, имеющими повышенный уровень мотивации к учению, творчеству, искусству и спорту организована удовлетворительно;</a:t>
            </a:r>
          </a:p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 используются активные формы работы по выявлению и развитию способностей обучающихся, подготовке к участию в олимпиадах и конкурсах различных уровней;</a:t>
            </a:r>
          </a:p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результативности участия обучающихся в олимпиадах и конкурсах интеллектуального, творческого и спортивного характера за последние три года понизился.</a:t>
            </a:r>
          </a:p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большее внимание уделяют участию обучающихся в дистанционных конкурсах всероссийского и международного уровней и менее активно принимают участие в конкурсах и сетевых проектах  муниципального и регионального уровней.</a:t>
            </a:r>
          </a:p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 данных обучающихся, имеющих повышенный уровень мотивации к учению, творчеству, искусству и спорту требует обновления и корректировки.</a:t>
            </a:r>
          </a:p>
          <a:p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обучающихся  к участию во Всероссийской олимпиаде школьников проводится бессистемно и на недостаточном уровне. Педагоги не активно принимают участие в обучающих семинарах данной направленности.</a:t>
            </a:r>
          </a:p>
          <a:p>
            <a:endParaRPr lang="ru-RU" sz="1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«Учитель будущего» + 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подпроект  «Будущий учитель-учитель будущего»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91513" cy="4568825"/>
          </a:xfrm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вхождения Российской Федерации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</a:p>
          <a:p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профессионального самоопределения школьников по выбору педагогических специальностей для работы в сфере современного образования как высокотехнологичной и наукоемкой отрасли, для качественного воспроизводства молодых кадров для сферы образования посредством ведения профориентационной работы со школьными профессиональными педагогическими сообществами</a:t>
            </a:r>
          </a:p>
          <a:p>
            <a:pPr>
              <a:buFont typeface="Arial" pitchFamily="34" charset="0"/>
              <a:buNone/>
            </a:pPr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«Учитель будущего» в БОУ г. Омска «Средняя общеобразовательная школа №17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611188" y="2205038"/>
            <a:ext cx="7715250" cy="43529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молодыми специалистами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Профориентационная работа с обучающимися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ОмГПУ и Омским педагогическим коллежем №1 (помощь в организации педагогической практики студентов)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549275"/>
          <a:ext cx="8208963" cy="5472113"/>
        </p:xfrm>
        <a:graphic>
          <a:graphicData uri="http://schemas.openxmlformats.org/drawingml/2006/table">
            <a:tbl>
              <a:tblPr/>
              <a:tblGrid>
                <a:gridCol w="431800"/>
                <a:gridCol w="4105275"/>
                <a:gridCol w="1619250"/>
                <a:gridCol w="2052638"/>
              </a:tblGrid>
              <a:tr h="796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молодого специалиста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наставника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Шкиндер Анна Владимировна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Начальные классы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Тарута М.А.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Бунакова Валерия Николаевна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Начальные классы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Кузнецова Е.В.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Симонова Алена Дмитриевна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Начальные классы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Решетняк И.А.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Зубцова Анастасия Александровна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Коржова Т.В.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Семенова Анастасия Дмитриевна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Михейкина Н.В.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Полякова Полина Николаевна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Орсагош Е.И.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Колонтай Виктория Ивановна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Иностр.язык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Торба Л.В.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Прасолова Анастасия Юрьевна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Иностр.язык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Торба Л.В.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0529" marR="205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xn--17-6kc3bfr2e.xn----btbzhjdpd.xn--p1ai/wp-content/uploads/2019/11/0-02-05-85c0805be8d804eba25642c18614a83b3f6e3e394294484529249a3b253d6d50_9d6617d9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xn--17-6kc3bfr2e.xn----btbzhjdpd.xn--p1ai/wp-content/uploads/2019/11/izobrazhenie_viber_2019-11-20_09-26-20-296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49275"/>
            <a:ext cx="3025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500438"/>
            <a:ext cx="347980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4319588" cy="5761038"/>
          </a:xfrm>
        </p:spPr>
        <p:txBody>
          <a:bodyPr/>
          <a:lstStyle/>
          <a:p>
            <a:pPr marL="457200" indent="-457200" algn="l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 национального проекта РФ «Образование»: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РФ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исторических и национально-культурных традиций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0" y="620713"/>
            <a:ext cx="4391025" cy="5184775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методической</a:t>
            </a: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работы ОУ:</a:t>
            </a:r>
          </a:p>
          <a:p>
            <a:pPr>
              <a:buFont typeface="Arial" pitchFamily="34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Создание нового инновационного образовательного пространства для интегрального личностного образования школьника, обеспечивающего качественные изменения в организации и содержании педагогического процесса, системе управления и характере результатов обучения.</a:t>
            </a:r>
          </a:p>
          <a:p>
            <a:pPr algn="ctr">
              <a:buFont typeface="Arial" pitchFamily="34" charset="0"/>
              <a:buNone/>
            </a:pPr>
            <a:endParaRPr lang="ru-RU" sz="36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«Управление реализацией индивидуальной программой профессионального развития (ИППР) педагогов »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2349500"/>
            <a:ext cx="7715250" cy="37766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эффективной системы управления реализацией ИППР педагогов на институциональном, муниципальном и региональном уровнях посредством формального, неформального и информального образовани</a:t>
            </a:r>
            <a:r>
              <a:rPr lang="ru-RU" sz="2800" smtClean="0"/>
              <a:t>я</a:t>
            </a:r>
          </a:p>
          <a:p>
            <a:pPr>
              <a:buFont typeface="Arial" pitchFamily="34" charset="0"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755650" y="1989138"/>
            <a:ext cx="7715250" cy="557688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Прохождение курсовой профессиональной подготовки;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на категорию и соответствие занимаемой должности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профессионализма педагогов через участие в работе профессиональных сообществ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«Управление реализацией индивидуальной программой профессионального развития (ИППР) педагогов» в ОУ</a:t>
            </a:r>
            <a:endParaRPr lang="ru-RU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439863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Повышение квалификации и курсовая переподготовка педагогических работников</a:t>
            </a:r>
            <a:r>
              <a:rPr lang="ru-RU" sz="2400" smtClean="0">
                <a:solidFill>
                  <a:srgbClr val="C00000"/>
                </a:solidFill>
              </a:rPr>
              <a:t/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БОУ г. Омска «Средняя общеобразовательная школа №17» за период 2015 -2020гг</a:t>
            </a:r>
            <a:endParaRPr lang="ru-RU" sz="2400" smtClean="0">
              <a:solidFill>
                <a:srgbClr val="C00000"/>
              </a:solidFill>
            </a:endParaRPr>
          </a:p>
        </p:txBody>
      </p:sp>
      <p:graphicFrame>
        <p:nvGraphicFramePr>
          <p:cNvPr id="24579" name="Диаграмма 3"/>
          <p:cNvGraphicFramePr>
            <a:graphicFrameLocks/>
          </p:cNvGraphicFramePr>
          <p:nvPr/>
        </p:nvGraphicFramePr>
        <p:xfrm>
          <a:off x="273050" y="1793875"/>
          <a:ext cx="8670925" cy="4638675"/>
        </p:xfrm>
        <a:graphic>
          <a:graphicData uri="http://schemas.openxmlformats.org/presentationml/2006/ole">
            <p:oleObj spid="_x0000_s24579" r:id="rId3" imgW="8669263" imgH="463945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Прошли курсовую подготовку 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ИРООО в 2019-2020 учебном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981075"/>
          <a:ext cx="8569325" cy="5556250"/>
        </p:xfrm>
        <a:graphic>
          <a:graphicData uri="http://schemas.openxmlformats.org/drawingml/2006/table">
            <a:tbl>
              <a:tblPr/>
              <a:tblGrid>
                <a:gridCol w="573088"/>
                <a:gridCol w="1739900"/>
                <a:gridCol w="1117600"/>
                <a:gridCol w="1668462"/>
                <a:gridCol w="3470275"/>
              </a:tblGrid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Беляева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Наталья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биология и география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Борисов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Михайлович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 ОБЖ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Лариса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Валерьевна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физика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Дюжева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Тагировна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физ.культура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Зубцова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Анастасия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математика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Мунаева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русский язык и литература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Науменко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Татьяна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Викторовна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история и обществознание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Орсагош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история и обществознание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Пастухова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Наталья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технология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Савенок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Юлия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русский язык и литература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Тарута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нач.классы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Халлиулина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Гузалия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Нетфулловна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математика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Федорова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история и обществознание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Шешенева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Лариса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Анатольевна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география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Шишкина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Оксана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Дмитриевна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учитель, нач.классы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Молчанова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Евгения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Геннадьевна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Алексеенко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Лилия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Муз.руководитель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Гутник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Евсеева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Исмагилова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Татьяна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2631" marR="226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Аттестация педагогических и руководящих работников</a:t>
            </a:r>
            <a:r>
              <a:rPr lang="ru-RU" sz="2400" smtClean="0">
                <a:solidFill>
                  <a:srgbClr val="C00000"/>
                </a:solidFill>
              </a:rPr>
              <a:t/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БОУ Г. Омска «Средняя общеобразовательная школа №17»</a:t>
            </a:r>
            <a:endParaRPr lang="ru-RU" sz="2400" smtClean="0"/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273050" y="1362075"/>
          <a:ext cx="8597900" cy="4781550"/>
        </p:xfrm>
        <a:graphic>
          <a:graphicData uri="http://schemas.openxmlformats.org/presentationml/2006/ole">
            <p:oleObj spid="_x0000_s1026" r:id="rId3" imgW="8596105" imgH="4785775" progId="Excel.Chart.8">
              <p:embed/>
            </p:oleObj>
          </a:graphicData>
        </a:graphic>
      </p:graphicFrame>
      <p:sp>
        <p:nvSpPr>
          <p:cNvPr id="1028" name="Прямоугольник 5"/>
          <p:cNvSpPr>
            <a:spLocks noChangeArrowheads="1"/>
          </p:cNvSpPr>
          <p:nvPr/>
        </p:nvSpPr>
        <p:spPr bwMode="auto">
          <a:xfrm>
            <a:off x="3203575" y="1052513"/>
            <a:ext cx="2747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за период 2015 -2020гг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Аттестовались в 2019-2020 учебном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765175"/>
          <a:ext cx="8280400" cy="5884863"/>
        </p:xfrm>
        <a:graphic>
          <a:graphicData uri="http://schemas.openxmlformats.org/drawingml/2006/table">
            <a:tbl>
              <a:tblPr/>
              <a:tblGrid>
                <a:gridCol w="476250"/>
                <a:gridCol w="2124075"/>
                <a:gridCol w="3911600"/>
                <a:gridCol w="1768475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Должность, предмет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Беляева Н.М.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географии и биологии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Борисов С.М.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Преподаватель-организатор ОБЖ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Васина Л.В.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физики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Дюжева И.Т.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Кириченко Н.В.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ИЗО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Кичигина М.Л.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информатики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Кочерыжкина О.Б.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музыки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Мунаева Г.В.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русского языка и литературы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Наранович Е.А.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начальных классов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Науменко Т.В.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истории и обществознания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Орсагош Е.И.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истории и обществознания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Оверко В.В.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Тарута М.А.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начальных классов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Усольцева Н.В.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информатики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06375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Шешенева Л.А.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географии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Шеина О.В.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географии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Гербетова Р. С.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Давыденко Ю.Н.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Сутина Е.С.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Савина Е.Д.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Черепанова Ю.С.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Щербачева Т.А.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дошкольных групп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        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из 78 педагогических работников высшую квалификационную категорию имеют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работников, что составляет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38 %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общего количества, первую категорию –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 (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40 %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без категории –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(22 %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Следует отметить, что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 не имеют категории по причине того, что у них истек срок аттестации на категорию, и они не проявляют инициативы по ее дальнейшему подтверждению, а остальные 12 педагогов молодые специалисты либо вновь прибывшие учителя и воспитатели. </a:t>
            </a:r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Итоги участия педагогов БОУ г. Омска «Средняя общеобразовательная школа № 17» в научно-практических конференциях, педагогогических чтениях различного уровня за пять последних лет</a:t>
            </a:r>
            <a:endParaRPr lang="ru-RU" sz="200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496945" cy="5083911"/>
        </p:xfrm>
        <a:graphic>
          <a:graphicData uri="http://schemas.openxmlformats.org/drawingml/2006/table">
            <a:tbl>
              <a:tblPr/>
              <a:tblGrid>
                <a:gridCol w="1872210"/>
                <a:gridCol w="467855"/>
                <a:gridCol w="700756"/>
                <a:gridCol w="700756"/>
                <a:gridCol w="700756"/>
                <a:gridCol w="700756"/>
                <a:gridCol w="700756"/>
                <a:gridCol w="700756"/>
                <a:gridCol w="700208"/>
                <a:gridCol w="626068"/>
                <a:gridCol w="626068"/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Рождественские чтения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Чередовские чтения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Экологические чтения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Аукцион педагогических идей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марафон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Конференции, организованные  ОУ ВПО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9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Конференции, организованные ИРООО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Видео-конференции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интернет-конференции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69" marR="58169" marT="29085" marB="290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Итоги участия педагогов БОУ г. Омска «Средняя общеобразовательная школа № 17» в  конкурсах профессионального мастерства различного уровня за пять последних лет</a:t>
            </a:r>
            <a:endParaRPr lang="ru-RU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340768"/>
          <a:ext cx="8280919" cy="4804409"/>
        </p:xfrm>
        <a:graphic>
          <a:graphicData uri="http://schemas.openxmlformats.org/drawingml/2006/table">
            <a:tbl>
              <a:tblPr/>
              <a:tblGrid>
                <a:gridCol w="1296144"/>
                <a:gridCol w="215290"/>
                <a:gridCol w="359841"/>
                <a:gridCol w="431910"/>
                <a:gridCol w="503474"/>
                <a:gridCol w="503474"/>
                <a:gridCol w="431910"/>
                <a:gridCol w="503474"/>
                <a:gridCol w="503982"/>
                <a:gridCol w="578589"/>
                <a:gridCol w="578589"/>
                <a:gridCol w="503474"/>
                <a:gridCol w="431910"/>
                <a:gridCol w="503474"/>
                <a:gridCol w="503474"/>
                <a:gridCol w="431910"/>
              </a:tblGrid>
              <a:tr h="5649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участвовало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призеры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Лидер в образовании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года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Открытие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Призвание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дебют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5112">
                <a:tc>
                  <a:txBody>
                    <a:bodyPr/>
                    <a:lstStyle/>
                    <a:p>
                      <a:pPr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на получение денежного поощрения лучшими учителями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937">
                <a:tc>
                  <a:txBody>
                    <a:bodyPr/>
                    <a:lstStyle/>
                    <a:p>
                      <a:pPr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Интернет-конкурсы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71" marR="56271" marT="28135" marB="281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«Цифровая образовательная среда»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91513" cy="4857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создания федеральной цифровой платформы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Омской обла</a:t>
            </a:r>
            <a:r>
              <a:rPr lang="ru-RU" sz="3200" b="1" smtClean="0">
                <a:solidFill>
                  <a:srgbClr val="FF0000"/>
                </a:solidFill>
              </a:rPr>
              <a:t>сти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Региональные проекты:</a:t>
            </a:r>
            <a:endParaRPr lang="ru-RU" b="1" u="sng" smtClean="0">
              <a:solidFill>
                <a:srgbClr val="002060"/>
              </a:solidFill>
            </a:endParaRPr>
          </a:p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школа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 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будущего + подпроект  «Будущий учитель-учитель будущего»</a:t>
            </a:r>
          </a:p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реализацией ИППР педагогов</a:t>
            </a:r>
          </a:p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611188" y="1700213"/>
            <a:ext cx="7715250" cy="485775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новых цифровых технологий;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Трансформация  практического опыта работы педагога и обучающихся в режиме электронного обучения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Стимулирование обучающихся к саморазвитию и самообразованию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материально-технического оснащения ОУ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 в БОУ г. Омска «Средняя общеобразовательная школа №17»</a:t>
            </a:r>
            <a:endParaRPr lang="ru-RU" sz="32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435975" cy="5400675"/>
          </a:xfrm>
        </p:spPr>
        <p:txBody>
          <a:bodyPr/>
          <a:lstStyle/>
          <a:p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деятельность осуществлялась в соответствии с планом работы. Методическая тема школы, темы ШМО и темы самообразования педагогов  соответствовали основным задачам, стоящим перед  ОУ в рамках реализации приоритетных направлений государственной политики  Российской Федерации, региональных и муниципальных органов власти,  Программы развития учреждения, ООП ДО, ООП НОО, ООП ООО, ООП СОО</a:t>
            </a:r>
          </a:p>
          <a:p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работы методического совета выполнен в полном объеме. Тематика заседаний методического совета и методических объединений отражала основные проблемные вопросы, стоящие перед коллективом образовательного учреждения, созданы необходимые условия для методического сопровождения обеспечения качества образования. </a:t>
            </a:r>
          </a:p>
          <a:p>
            <a:r>
              <a:rPr lang="ru-RU" sz="2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сравнении с прошлым годом снизилась активность педагогов по участию в конкурсах профессионального мастерства.</a:t>
            </a:r>
          </a:p>
          <a:p>
            <a:pPr>
              <a:buFont typeface="Arial" pitchFamily="34" charset="0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229600" cy="32400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Некоторые считают, что учитель обкрадывает своих учеников. Другие — что ученики обкрадывают учителя. Я считаю, что правы и те и другие, и участие в этом взаимном обкрадывании прекрасно. (Лев Давидович Ландау)</a:t>
            </a: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4" descr="D:\МО\P_20190219_094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57563"/>
            <a:ext cx="54006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NA0135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4813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55600" y="549275"/>
            <a:ext cx="5295900" cy="10080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 началом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2020-2021 учебного года!!!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AF5F-4101-4AB5-AAAE-A516E514AAAF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34821" name="Picture 6" descr="http://omskregion.info/data/item/25740/Large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140200" y="2060575"/>
            <a:ext cx="48244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11188" y="5373688"/>
            <a:ext cx="2952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34823" name="Picture 8" descr="https://miranimashki.ru/_ph/75/2/8525667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844675"/>
            <a:ext cx="3455988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«Современная школа»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7715250" cy="4857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Вхождение Российской Федерации к 2024 году в число 10 ведущих стран мира по качеству общего образования посредством обновления содержания и технологий преподавания общеобразовательных программ, вовлечения всех участников системы образования (обучающиеся, педагоги, родители (законные представители), работодатели и представители общественных объединений) в развитие системы общего образования, а также за счет обновления материально-технической базы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«Современная школа» в БОУ г. Омска «Средняя общеобразовательная школа №17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11188" y="1700213"/>
            <a:ext cx="7715250" cy="485775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качества знаний по всем предметам;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100% выполнение образовательных программ + 100%  обучающихся, освоивших образовательные программы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профессионализма педагогов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материально-технического оснащения ОУ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«Успех каждого ребенка»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075613" cy="4857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«Успех каждого ребенка» в БОУ г. Омска «Средняя общеобразовательная школа №17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11188" y="1989138"/>
            <a:ext cx="7715250" cy="45688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Усовершенствование системы взаимодействия с учреждениями дополнительного образования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внеурочной деятельности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обучающимися, имеющими высокий уровень мотивации к обучению, творчеству и спорту.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4333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БОУ г. Омска «Средняя общеобразовательная школа №17»</a:t>
            </a:r>
            <a:endParaRPr lang="ru-RU" sz="2400" b="1" u="sng" smtClean="0">
              <a:solidFill>
                <a:srgbClr val="002060"/>
              </a:solidFill>
            </a:endParaRP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395288" y="2420938"/>
            <a:ext cx="8229600" cy="2879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>
                <a:solidFill>
                  <a:srgbClr val="002060"/>
                </a:solidFill>
              </a:rPr>
              <a:t>«Успех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>
                <a:solidFill>
                  <a:srgbClr val="002060"/>
                </a:solidFill>
              </a:rPr>
              <a:t> порождает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>
                <a:solidFill>
                  <a:srgbClr val="002060"/>
                </a:solidFill>
              </a:rPr>
              <a:t>успех!!!»</a:t>
            </a:r>
            <a:endParaRPr lang="ru-RU" sz="4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2519363" cy="225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258888" y="1484313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835150" y="5732463"/>
            <a:ext cx="5761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 марта 2020 года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573463"/>
            <a:ext cx="2540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педагогического совета: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750" y="836613"/>
            <a:ext cx="7272338" cy="273685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Разработанные материалы групп включить в сборник «Свод правил «Успех порождает успех!!!»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Педагогическому коллективу ОУ использовать в работе принцип обучения и воспитания успехом, использовать свод правил «Успех порождает успех!!!»</a:t>
            </a:r>
          </a:p>
          <a:p>
            <a:pPr marL="514350" indent="-514350">
              <a:buFont typeface="Calibri" pitchFamily="34" charset="0"/>
              <a:buAutoNum type="arabicParenR"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 pitchFamily="18" charset="2"/>
              <a:buAutoNum type="arabicParenR"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825" y="3213100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2389</Words>
  <Application>Microsoft Office PowerPoint</Application>
  <PresentationFormat>Экран (4:3)</PresentationFormat>
  <Paragraphs>1039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Wingdings 2</vt:lpstr>
      <vt:lpstr>+mj-lt</vt:lpstr>
      <vt:lpstr>Тема Office</vt:lpstr>
      <vt:lpstr>Диаграмма Microsoft Office Excel</vt:lpstr>
      <vt:lpstr>Анализ методической работы ОУ за 2019-2020 учебный год в рамках реализации национального проекта «Образование»: шаг в будущее.</vt:lpstr>
      <vt:lpstr>Цели национального проекта РФ «Образование»: 1.Обеспечение глобальной конкурентоспособности российского образования, вхождение РФ в число 10 ведущих стран мира по качеству общего образования. 2.Воспитание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 </vt:lpstr>
      <vt:lpstr>Министерства образования Омской области</vt:lpstr>
      <vt:lpstr>В рамках реализации проекта  «Современная школа»</vt:lpstr>
      <vt:lpstr>  В рамках реализации проекта  «Современная школа» в БОУ г. Омска «Средняя общеобразовательная школа №17</vt:lpstr>
      <vt:lpstr>В рамках реализации проекта  «Успех каждого ребенка»</vt:lpstr>
      <vt:lpstr>  В рамках реализации проекта  «Успех каждого ребенка» в БОУ г. Омска «Средняя общеобразовательная школа №17</vt:lpstr>
      <vt:lpstr>БОУ г. Омска «Средняя общеобразовательная школа №17»</vt:lpstr>
      <vt:lpstr>Решение педагогического совета:</vt:lpstr>
      <vt:lpstr>Работа с обучающимися, имеющими повышенный уровень мотивации к обучению, творчеству, искусству и спорту за 2019-2020 учебный год</vt:lpstr>
      <vt:lpstr>Слайд 11</vt:lpstr>
      <vt:lpstr>Слайд 12</vt:lpstr>
      <vt:lpstr>Итоги участия обучающихся в интеллектуальных конкурсах различного уровня за пять последних лет</vt:lpstr>
      <vt:lpstr>Итоги участия обучающихся в спортивных соревнованиях и соревнованиях по ОБЖ различного уровня за пять последних лет</vt:lpstr>
      <vt:lpstr> Выводы: </vt:lpstr>
      <vt:lpstr>В рамках реализации проекта  «Учитель будущего» +  подпроект  «Будущий учитель-учитель будущего»</vt:lpstr>
      <vt:lpstr>В рамках реализации проекта  «Учитель будущего» в БОУ г. Омска «Средняя общеобразовательная школа №17</vt:lpstr>
      <vt:lpstr>Слайд 18</vt:lpstr>
      <vt:lpstr>Слайд 19</vt:lpstr>
      <vt:lpstr>В рамках реализации проекта  «Управление реализацией индивидуальной программой профессионального развития (ИППР) педагогов »</vt:lpstr>
      <vt:lpstr>«Управление реализацией индивидуальной программой профессионального развития (ИППР) педагогов» в ОУ</vt:lpstr>
      <vt:lpstr>Повышение квалификации и курсовая переподготовка педагогических работников БОУ г. Омска «Средняя общеобразовательная школа №17» за период 2015 -2020гг</vt:lpstr>
      <vt:lpstr>Прошли курсовую подготовку  на базе ИРООО в 2019-2020 учебном году</vt:lpstr>
      <vt:lpstr>Аттестация педагогических и руководящих работников БОУ Г. Омска «Средняя общеобразовательная школа №17»</vt:lpstr>
      <vt:lpstr>Аттестовались в 2019-2020 учебном году</vt:lpstr>
      <vt:lpstr>Слайд 26</vt:lpstr>
      <vt:lpstr>Итоги участия педагогов БОУ г. Омска «Средняя общеобразовательная школа № 17» в научно-практических конференциях, педагогогических чтениях различного уровня за пять последних лет</vt:lpstr>
      <vt:lpstr>Итоги участия педагогов БОУ г. Омска «Средняя общеобразовательная школа № 17» в  конкурсах профессионального мастерства различного уровня за пять последних лет</vt:lpstr>
      <vt:lpstr>В рамках реализации проекта  «Цифровая образовательная среда»</vt:lpstr>
      <vt:lpstr>Цифровая образовательная среда в БОУ г. Омска «Средняя общеобразовательная школа №17»</vt:lpstr>
      <vt:lpstr> Выводы: 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 Омской области официально открыли новый учебный год</dc:title>
  <dc:creator>школа 17</dc:creator>
  <cp:lastModifiedBy>User</cp:lastModifiedBy>
  <cp:revision>131</cp:revision>
  <dcterms:created xsi:type="dcterms:W3CDTF">2013-08-29T04:35:49Z</dcterms:created>
  <dcterms:modified xsi:type="dcterms:W3CDTF">2020-10-15T09:27:55Z</dcterms:modified>
</cp:coreProperties>
</file>