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  <p:sldMasterId id="2147483855" r:id="rId2"/>
  </p:sldMasterIdLst>
  <p:notesMasterIdLst>
    <p:notesMasterId r:id="rId14"/>
  </p:notesMasterIdLst>
  <p:sldIdLst>
    <p:sldId id="342" r:id="rId3"/>
    <p:sldId id="352" r:id="rId4"/>
    <p:sldId id="317" r:id="rId5"/>
    <p:sldId id="353" r:id="rId6"/>
    <p:sldId id="304" r:id="rId7"/>
    <p:sldId id="354" r:id="rId8"/>
    <p:sldId id="345" r:id="rId9"/>
    <p:sldId id="329" r:id="rId10"/>
    <p:sldId id="356" r:id="rId11"/>
    <p:sldId id="359" r:id="rId12"/>
    <p:sldId id="360" r:id="rId13"/>
  </p:sldIdLst>
  <p:sldSz cx="9144000" cy="6858000" type="screen4x3"/>
  <p:notesSz cx="67611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0000FF"/>
    <a:srgbClr val="000000"/>
    <a:srgbClr val="00FF00"/>
    <a:srgbClr val="D2FED4"/>
    <a:srgbClr val="FF99CC"/>
    <a:srgbClr val="0B4B77"/>
    <a:srgbClr val="0C52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3" autoAdjust="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289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CD6E5A-CA4D-42F4-AEAD-A67A0D01CB21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C14179-32E2-40BE-8494-8A746483EEE3}" type="slidenum">
              <a:rPr lang="en-US" altLang="ru-RU"/>
              <a:pPr/>
              <a:t>2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E4C6E0-7A51-4045-AAB3-6FDFF9EE3245}" type="slidenum">
              <a:rPr lang="en-US" altLang="ru-RU"/>
              <a:pPr/>
              <a:t>3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76922A-E383-49BE-B618-DAF8ED6F2004}" type="slidenum">
              <a:rPr lang="en-US" altLang="ru-RU"/>
              <a:pPr/>
              <a:t>4</a:t>
            </a:fld>
            <a:endParaRPr lang="en-US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C61B8B6-C059-4D2C-9E1D-139D42C95280}" type="datetimeFigureOut">
              <a:rPr lang="ru-RU"/>
              <a:pPr/>
              <a:t>24.04.2021</a:t>
            </a:fld>
            <a:endParaRPr lang="ru-RU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98700A-E383-4656-AD64-3930CEA5C197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F32EA5-4B1E-49E1-A937-5D18C52162E1}" type="datetimeFigureOut">
              <a:rPr lang="ru-RU"/>
              <a:pPr/>
              <a:t>24.04.2021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1C454-2773-4CDA-9C18-050B4E12093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7834E5-FC63-4943-91E4-282E3A83C82E}" type="datetimeFigureOut">
              <a:rPr lang="ru-RU"/>
              <a:pPr/>
              <a:t>24.04.2021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24705-6934-443A-A703-D454783678D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01"/>
          <p:cNvPicPr>
            <a:picLocks noChangeAspect="1" noChangeArrowheads="1"/>
          </p:cNvPicPr>
          <p:nvPr/>
        </p:nvPicPr>
        <p:blipFill>
          <a:blip r:embed="rId2" cstate="print"/>
          <a:srcRect l="15326" b="6250"/>
          <a:stretch>
            <a:fillRect/>
          </a:stretch>
        </p:blipFill>
        <p:spPr bwMode="gray">
          <a:xfrm>
            <a:off x="2466975" y="0"/>
            <a:ext cx="21050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7"/>
          <p:cNvPicPr>
            <a:picLocks noChangeAspect="1" noChangeArrowheads="1"/>
          </p:cNvPicPr>
          <p:nvPr userDrawn="1"/>
        </p:nvPicPr>
        <p:blipFill>
          <a:blip r:embed="rId3" cstate="print">
            <a:lum bright="12000"/>
          </a:blip>
          <a:srcRect/>
          <a:stretch>
            <a:fillRect/>
          </a:stretch>
        </p:blipFill>
        <p:spPr bwMode="auto">
          <a:xfrm rot="20503085">
            <a:off x="539750" y="1016000"/>
            <a:ext cx="3505200" cy="2628900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ffectLst>
            <a:outerShdw dist="52363" dir="4557825" algn="ctr" rotWithShape="0">
              <a:srgbClr val="0F6199"/>
            </a:outerShdw>
          </a:effectLst>
        </p:spPr>
      </p:pic>
      <p:pic>
        <p:nvPicPr>
          <p:cNvPr id="6" name="Picture 39"/>
          <p:cNvPicPr>
            <a:picLocks noChangeAspect="1" noChangeArrowheads="1"/>
          </p:cNvPicPr>
          <p:nvPr userDrawn="1"/>
        </p:nvPicPr>
        <p:blipFill>
          <a:blip r:embed="rId4" cstate="print">
            <a:lum bright="6000"/>
          </a:blip>
          <a:srcRect/>
          <a:stretch>
            <a:fillRect/>
          </a:stretch>
        </p:blipFill>
        <p:spPr bwMode="auto">
          <a:xfrm rot="323676">
            <a:off x="250825" y="3429000"/>
            <a:ext cx="3241675" cy="1966913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ffectLst>
            <a:outerShdw dist="25400" dir="5400000" algn="ctr" rotWithShape="0">
              <a:srgbClr val="0F6199"/>
            </a:outerShdw>
          </a:effectLst>
        </p:spPr>
      </p:pic>
      <p:pic>
        <p:nvPicPr>
          <p:cNvPr id="7" name="Picture 40" descr="niz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96050"/>
            <a:ext cx="6724650" cy="3619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8" name="Freeform 7"/>
          <p:cNvSpPr>
            <a:spLocks/>
          </p:cNvSpPr>
          <p:nvPr/>
        </p:nvSpPr>
        <p:spPr bwMode="gray">
          <a:xfrm>
            <a:off x="2895600" y="0"/>
            <a:ext cx="6248400" cy="6858000"/>
          </a:xfrm>
          <a:custGeom>
            <a:avLst/>
            <a:gdLst>
              <a:gd name="T0" fmla="*/ 305 w 3936"/>
              <a:gd name="T1" fmla="*/ 4317 h 4320"/>
              <a:gd name="T2" fmla="*/ 0 w 3936"/>
              <a:gd name="T3" fmla="*/ 0 h 4320"/>
              <a:gd name="T4" fmla="*/ 3936 w 3936"/>
              <a:gd name="T5" fmla="*/ 0 h 4320"/>
              <a:gd name="T6" fmla="*/ 3936 w 3936"/>
              <a:gd name="T7" fmla="*/ 4320 h 4320"/>
              <a:gd name="T8" fmla="*/ 305 w 3936"/>
              <a:gd name="T9" fmla="*/ 4317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36" h="4320">
                <a:moveTo>
                  <a:pt x="305" y="4317"/>
                </a:moveTo>
                <a:lnTo>
                  <a:pt x="0" y="0"/>
                </a:lnTo>
                <a:lnTo>
                  <a:pt x="3936" y="0"/>
                </a:lnTo>
                <a:lnTo>
                  <a:pt x="3936" y="4320"/>
                </a:lnTo>
                <a:lnTo>
                  <a:pt x="305" y="4317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3725"/>
                  <a:invGamma/>
                </a:scheme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gray">
          <a:xfrm>
            <a:off x="3657600" y="52578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gray">
          <a:xfrm>
            <a:off x="3657600" y="54864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gray">
          <a:xfrm>
            <a:off x="3657600" y="57150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gray">
          <a:xfrm>
            <a:off x="3657600" y="59436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gray">
          <a:xfrm>
            <a:off x="3657600" y="61722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42"/>
          <p:cNvSpPr>
            <a:spLocks noChangeShapeType="1"/>
          </p:cNvSpPr>
          <p:nvPr userDrawn="1"/>
        </p:nvSpPr>
        <p:spPr bwMode="gray">
          <a:xfrm>
            <a:off x="3663950" y="64262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295400"/>
            <a:ext cx="5638800" cy="1012825"/>
          </a:xfrm>
        </p:spPr>
        <p:txBody>
          <a:bodyPr/>
          <a:lstStyle>
            <a:lvl1pPr algn="r">
              <a:defRPr sz="5500"/>
            </a:lvl1pPr>
          </a:lstStyle>
          <a:p>
            <a:pPr lvl="0"/>
            <a:r>
              <a:rPr lang="en-US" noProof="0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2514600"/>
            <a:ext cx="4953000" cy="533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en-US" noProof="0" smtClean="0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4E1E77-2ECD-4E8B-989D-941079425AB1}" type="datetimeFigureOut">
              <a:rPr lang="ru-RU"/>
              <a:pPr/>
              <a:t>24.04.2021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13B17-3F38-4CD8-B685-3411E76652B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6FB227-FF79-4653-98A4-C16C39EE6DDF}" type="datetimeFigureOut">
              <a:rPr lang="ru-RU"/>
              <a:pPr/>
              <a:t>24.04.2021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4A179-C6AB-4022-A85B-A06B36A4E2B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EA2B6D-0694-4FA7-A40B-EA0B88C56150}" type="datetimeFigureOut">
              <a:rPr lang="ru-RU"/>
              <a:pPr/>
              <a:t>24.04.2021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9D03A-F8D8-4385-9FF4-3A02DC8BA21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15110-D15C-4EBD-BF11-05A9F5F29854}" type="datetimeFigureOut">
              <a:rPr lang="ru-RU"/>
              <a:pPr/>
              <a:t>24.04.2021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F49EA-DC87-4400-90DF-4A275439025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A10FAD-4F20-4261-825A-556EC664F2CF}" type="datetimeFigureOut">
              <a:rPr lang="ru-RU"/>
              <a:pPr/>
              <a:t>24.04.2021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44FE9-B171-4F7D-BCB5-60E246CD347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93E8F-6C55-4B9B-B70B-E173D1C54698}" type="datetimeFigureOut">
              <a:rPr lang="ru-RU"/>
              <a:pPr/>
              <a:t>24.04.2021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B94D6-BF1E-4929-9F0E-9F28777E8AB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43960-B964-4961-8EB2-7372A81A8F2A}" type="datetimeFigureOut">
              <a:rPr lang="ru-RU"/>
              <a:pPr/>
              <a:t>24.04.2021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1476B-A7AA-4AB2-B67D-B84320892A3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0B79B8-A01D-4FE1-AD3E-B92AD6A6DB5D}" type="datetimeFigureOut">
              <a:rPr lang="ru-RU"/>
              <a:pPr/>
              <a:t>24.04.2021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0D0B6-C904-4D59-9E35-E6F4CE57211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8EFA6F87-DE90-4D56-BB28-7C4860584532}" type="datetimeFigureOut">
              <a:rPr lang="ru-RU"/>
              <a:pPr/>
              <a:t>24.04.2021</a:t>
            </a:fld>
            <a:endParaRPr lang="ru-RU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ru-RU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268FFA0-E6ED-4652-80C8-E89C806E723C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908175" y="188913"/>
            <a:ext cx="67897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206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7561263" cy="396875"/>
          </a:xfrm>
          <a:ex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5B247D"/>
                </a:solidFill>
              </a:rPr>
              <a:t>Департамент образования Администрации города Омска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539750" y="1416050"/>
            <a:ext cx="8604250" cy="2949575"/>
          </a:xfrm>
        </p:spPr>
        <p:txBody>
          <a:bodyPr/>
          <a:lstStyle/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100">
                <a:solidFill>
                  <a:srgbClr val="0A436A"/>
                </a:solidFill>
              </a:rPr>
              <a:t>        </a:t>
            </a:r>
          </a:p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 организации и проведении </a:t>
            </a:r>
          </a:p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общеобразовательных организациях </a:t>
            </a:r>
          </a:p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города Омска контрольных работ </a:t>
            </a:r>
          </a:p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программам основного общего образования  </a:t>
            </a:r>
          </a:p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для обучающихся 9-х классов в 2021 году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79388" y="1196975"/>
            <a:ext cx="8053387" cy="6477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Проверка и оценивание контрольных работ</a:t>
            </a:r>
            <a:endParaRPr lang="ru-RU" sz="1700">
              <a:latin typeface="Calibri" pitchFamily="34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2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100">
              <a:latin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ru-RU" sz="2600" b="1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endParaRPr lang="ru-RU" sz="2600" b="1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sz="2600" b="1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/>
            <a:endParaRPr lang="ru-RU"/>
          </a:p>
        </p:txBody>
      </p:sp>
      <p:sp>
        <p:nvSpPr>
          <p:cNvPr id="21509" name="Объект 1"/>
          <p:cNvSpPr txBox="1">
            <a:spLocks/>
          </p:cNvSpPr>
          <p:nvPr/>
        </p:nvSpPr>
        <p:spPr bwMode="gray">
          <a:xfrm>
            <a:off x="468313" y="1989138"/>
            <a:ext cx="80518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осуществляется по стандартизированным критериям </a:t>
            </a:r>
            <a:br>
              <a:rPr lang="ru-RU" altLang="ru-RU" sz="210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с предварительным коллегиальным обсуждением подходов к оцениванию;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осуществляется одним членом предметной комиссии (учителем) в соответствии с критериями оценивания;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должна завершиться не позднее 5 дней после даты проведения</a:t>
            </a:r>
          </a:p>
        </p:txBody>
      </p:sp>
      <p:sp>
        <p:nvSpPr>
          <p:cNvPr id="9" name="Text Box 7"/>
          <p:cNvSpPr>
            <a:spLocks noChangeArrowheads="1"/>
          </p:cNvSpPr>
          <p:nvPr/>
        </p:nvSpPr>
        <p:spPr bwMode="auto">
          <a:xfrm>
            <a:off x="323850" y="333375"/>
            <a:ext cx="756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5B247D"/>
                </a:solidFill>
              </a:rPr>
              <a:t>Департамент образования Администрации города Омска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0" y="1052513"/>
            <a:ext cx="8053388" cy="6477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Обработка и предоставление результатов контрольных работ</a:t>
            </a:r>
            <a:r>
              <a:rPr lang="ru-RU" sz="2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100">
              <a:latin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ru-RU" sz="2600" b="1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endParaRPr lang="ru-RU" sz="2600" b="1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sz="2600" b="1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/>
            <a:endParaRPr lang="ru-RU"/>
          </a:p>
        </p:txBody>
      </p:sp>
      <p:sp>
        <p:nvSpPr>
          <p:cNvPr id="7" name="Объект 1"/>
          <p:cNvSpPr txBox="1">
            <a:spLocks/>
          </p:cNvSpPr>
          <p:nvPr/>
        </p:nvSpPr>
        <p:spPr bwMode="gray">
          <a:xfrm>
            <a:off x="395288" y="1844675"/>
            <a:ext cx="805338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21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100">
                <a:latin typeface="Times New Roman" pitchFamily="18" charset="0"/>
                <a:cs typeface="Times New Roman" pitchFamily="18" charset="0"/>
              </a:rPr>
              <a:t>Результаты контрольных работ:</a:t>
            </a:r>
          </a:p>
          <a:p>
            <a:pPr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ru-RU" sz="2100">
                <a:latin typeface="Times New Roman" pitchFamily="18" charset="0"/>
                <a:cs typeface="Times New Roman" pitchFamily="18" charset="0"/>
              </a:rPr>
              <a:t>вносятся предметными комиссиями в электронную форму и централизованно передаются в РИАЦ; </a:t>
            </a:r>
          </a:p>
          <a:p>
            <a:pPr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ru-RU" sz="2100">
                <a:latin typeface="Times New Roman" pitchFamily="18" charset="0"/>
                <a:cs typeface="Times New Roman" pitchFamily="18" charset="0"/>
              </a:rPr>
              <a:t>после внесения в РИС ГИА-9 передаются РИАЦ </a:t>
            </a:r>
            <a:br>
              <a:rPr lang="ru-RU" sz="2100">
                <a:latin typeface="Times New Roman" pitchFamily="18" charset="0"/>
                <a:cs typeface="Times New Roman" pitchFamily="18" charset="0"/>
              </a:rPr>
            </a:br>
            <a:r>
              <a:rPr lang="ru-RU" sz="2100">
                <a:latin typeface="Times New Roman" pitchFamily="18" charset="0"/>
                <a:cs typeface="Times New Roman" pitchFamily="18" charset="0"/>
              </a:rPr>
              <a:t>в МОУО, ОО не позднее 10-ти календарных дней со дня проведения;</a:t>
            </a:r>
          </a:p>
          <a:p>
            <a:pPr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ru-RU" sz="2100">
                <a:latin typeface="Times New Roman" pitchFamily="18" charset="0"/>
                <a:cs typeface="Times New Roman" pitchFamily="18" charset="0"/>
              </a:rPr>
              <a:t>доводятся до сведения  обучающихся и их родителей (законных представителей) в течение одного рабочего дня со дня их передачи МОУО, ОО</a:t>
            </a:r>
          </a:p>
          <a:p>
            <a:pPr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</a:pPr>
            <a:endParaRPr lang="ru-RU" sz="2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Прямоугольник 3"/>
          <p:cNvSpPr>
            <a:spLocks noChangeArrowheads="1"/>
          </p:cNvSpPr>
          <p:nvPr/>
        </p:nvSpPr>
        <p:spPr bwMode="auto">
          <a:xfrm>
            <a:off x="179388" y="5661025"/>
            <a:ext cx="84851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ctr" eaLnBrk="1" hangingPunct="1">
              <a:lnSpc>
                <a:spcPct val="107000"/>
              </a:lnSpc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1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Апелляция</a:t>
            </a:r>
            <a:r>
              <a:rPr lang="ru-RU" altLang="ru-RU" sz="21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по результатам контрольных работ </a:t>
            </a:r>
            <a:r>
              <a:rPr lang="ru-RU" altLang="ru-RU" sz="21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 предусмотрена.</a:t>
            </a:r>
            <a:endParaRPr lang="ru-RU" altLang="ru-RU" sz="1700" b="1">
              <a:solidFill>
                <a:srgbClr val="000099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Text Box 7"/>
          <p:cNvSpPr>
            <a:spLocks noChangeArrowheads="1"/>
          </p:cNvSpPr>
          <p:nvPr/>
        </p:nvSpPr>
        <p:spPr bwMode="auto">
          <a:xfrm>
            <a:off x="323850" y="333375"/>
            <a:ext cx="756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5B247D"/>
                </a:solidFill>
              </a:rPr>
              <a:t>Департамент образования Администрации города Омска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8"/>
          <p:cNvSpPr>
            <a:spLocks noChangeArrowheads="1"/>
          </p:cNvSpPr>
          <p:nvPr/>
        </p:nvSpPr>
        <p:spPr bwMode="gray">
          <a:xfrm>
            <a:off x="1476375" y="1052513"/>
            <a:ext cx="7640638" cy="93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ru-RU" sz="2600" b="1">
              <a:solidFill>
                <a:srgbClr val="000099"/>
              </a:solidFill>
            </a:endParaRPr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gray">
          <a:xfrm>
            <a:off x="684213" y="1633538"/>
            <a:ext cx="8064500" cy="3956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endParaRPr lang="en-US" b="1" i="1" dirty="0">
              <a:solidFill>
                <a:srgbClr val="AD6DD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6" name="Прямоугольник 3"/>
          <p:cNvSpPr>
            <a:spLocks noChangeArrowheads="1"/>
          </p:cNvSpPr>
          <p:nvPr/>
        </p:nvSpPr>
        <p:spPr bwMode="auto">
          <a:xfrm>
            <a:off x="395288" y="836613"/>
            <a:ext cx="8001000" cy="524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Документы, регламентирующие организацию 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  проведение контрольных работ: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altLang="ru-RU" sz="1600"/>
          </a:p>
          <a:p>
            <a:pPr algn="just" eaLnBrk="1" hangingPunct="1"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письмо Рособрнадзора от 25 марта 2021 года № 04-17 «</a:t>
            </a:r>
            <a:r>
              <a:rPr lang="ru-RU" sz="1800">
                <a:latin typeface="Times New Roman" pitchFamily="18" charset="0"/>
              </a:rPr>
              <a:t>Об организации</a:t>
            </a:r>
            <a:br>
              <a:rPr lang="ru-RU" sz="1800">
                <a:latin typeface="Times New Roman" pitchFamily="18" charset="0"/>
              </a:rPr>
            </a:br>
            <a:r>
              <a:rPr lang="ru-RU" sz="1800">
                <a:latin typeface="Times New Roman" pitchFamily="18" charset="0"/>
              </a:rPr>
              <a:t>и проведении в 2020/2021 учебном году контрольных работ для обучающихся 9-х классов, осваивающих образовательные программы основного общего образования (вместе с «Рекомендациями по переводу суммы первичных баллов за контрольную работу в пятибалльную систему оценивания (без учета решения, принятого ОИВ, учредителями, загранучреждениями о сокращении заданий для выполнения контрольной работы)»)</a:t>
            </a:r>
            <a:r>
              <a:rPr lang="ru-RU" sz="180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 eaLnBrk="1" hangingPunct="1"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распоряжение Министерства образования Омской области от 2 апреля</a:t>
            </a:r>
            <a:br>
              <a:rPr lang="ru-RU" sz="1800">
                <a:latin typeface="Times New Roman" pitchFamily="18" charset="0"/>
                <a:cs typeface="Times New Roman" pitchFamily="18" charset="0"/>
              </a:rPr>
            </a:br>
            <a:r>
              <a:rPr lang="ru-RU" sz="1800">
                <a:latin typeface="Times New Roman" pitchFamily="18" charset="0"/>
                <a:cs typeface="Times New Roman" pitchFamily="18" charset="0"/>
              </a:rPr>
              <a:t>2021 года № 913 «Об организации проведения в образовательных организациях Омской области контрольных работ для обучающихся  9-х классов, осваивающих образовательные программы основного общего образования</a:t>
            </a:r>
            <a:br>
              <a:rPr lang="ru-RU" sz="1800">
                <a:latin typeface="Times New Roman" pitchFamily="18" charset="0"/>
                <a:cs typeface="Times New Roman" pitchFamily="18" charset="0"/>
              </a:rPr>
            </a:br>
            <a:r>
              <a:rPr lang="ru-RU" sz="1800">
                <a:latin typeface="Times New Roman" pitchFamily="18" charset="0"/>
                <a:cs typeface="Times New Roman" pitchFamily="18" charset="0"/>
              </a:rPr>
              <a:t>в 2020/2021 учебном году»;</a:t>
            </a:r>
          </a:p>
          <a:p>
            <a:pPr algn="just" eaLnBrk="1" hangingPunct="1"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регламент проведения в 2020/2021 учебном году контрольных работ для обучающихся 9-х классов, осваивающих образовательные программы основного общего образования от 5 апреля 2021 года.</a:t>
            </a:r>
          </a:p>
        </p:txBody>
      </p:sp>
      <p:sp>
        <p:nvSpPr>
          <p:cNvPr id="9" name="Text Box 7"/>
          <p:cNvSpPr>
            <a:spLocks noChangeArrowheads="1"/>
          </p:cNvSpPr>
          <p:nvPr/>
        </p:nvSpPr>
        <p:spPr bwMode="auto">
          <a:xfrm>
            <a:off x="323850" y="333375"/>
            <a:ext cx="756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5B247D"/>
                </a:solidFill>
              </a:rPr>
              <a:t>Департамент образования Администрации города Омска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8"/>
          <p:cNvSpPr>
            <a:spLocks noChangeArrowheads="1"/>
          </p:cNvSpPr>
          <p:nvPr/>
        </p:nvSpPr>
        <p:spPr bwMode="gray">
          <a:xfrm>
            <a:off x="1476375" y="1052513"/>
            <a:ext cx="7640638" cy="93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ru-RU" sz="2600" b="1">
              <a:solidFill>
                <a:srgbClr val="000099"/>
              </a:solidFill>
            </a:endParaRPr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gray">
          <a:xfrm>
            <a:off x="684213" y="1633538"/>
            <a:ext cx="8064500" cy="3956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endParaRPr lang="en-US" b="1" i="1" dirty="0">
              <a:solidFill>
                <a:srgbClr val="AD6DD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395288" y="1196975"/>
            <a:ext cx="8001000" cy="358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altLang="ru-RU" sz="30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Цель проведения контрольных работ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altLang="ru-RU" sz="26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Определение уровня и качества знаний обучающихся, полученных по завершении освоения образовательных программ основного общего образования</a:t>
            </a:r>
          </a:p>
          <a:p>
            <a:pPr algn="just" eaLnBrk="1" hangingPunct="1">
              <a:buClr>
                <a:schemeClr val="tx2"/>
              </a:buClr>
              <a:buSzPct val="70000"/>
              <a:buFont typeface="Wingdings" pitchFamily="2" charset="2"/>
              <a:buChar char="Ø"/>
            </a:pPr>
            <a:endParaRPr lang="ru-RU" altLang="ru-RU" sz="21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100" b="1">
                <a:solidFill>
                  <a:srgbClr val="FF0000"/>
                </a:solidFill>
                <a:latin typeface="Times New Roman" pitchFamily="18" charset="0"/>
              </a:rPr>
              <a:t>Особое внимание!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100">
                <a:latin typeface="Times New Roman" pitchFamily="18" charset="0"/>
              </a:rPr>
              <a:t>Результаты контрольных работ 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100" b="1">
                <a:latin typeface="Times New Roman" pitchFamily="18" charset="0"/>
              </a:rPr>
              <a:t>не являются условием допуска к ГИА-9</a:t>
            </a:r>
            <a:endParaRPr lang="ru-RU" altLang="ru-RU" sz="21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7"/>
          <p:cNvSpPr>
            <a:spLocks noChangeArrowheads="1"/>
          </p:cNvSpPr>
          <p:nvPr/>
        </p:nvSpPr>
        <p:spPr bwMode="auto">
          <a:xfrm>
            <a:off x="323850" y="333375"/>
            <a:ext cx="756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5B247D"/>
                </a:solidFill>
              </a:rPr>
              <a:t>Департамент образования Администрации города Омска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>
            <a:spLocks noChangeArrowheads="1"/>
          </p:cNvSpPr>
          <p:nvPr/>
        </p:nvSpPr>
        <p:spPr bwMode="gray">
          <a:xfrm>
            <a:off x="1476375" y="1052513"/>
            <a:ext cx="7640638" cy="93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ru-RU" sz="2600" b="1">
              <a:solidFill>
                <a:srgbClr val="000099"/>
              </a:solidFill>
            </a:endParaRPr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gray">
          <a:xfrm>
            <a:off x="684213" y="1633538"/>
            <a:ext cx="8064500" cy="3956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endParaRPr lang="en-US" b="1" i="1" dirty="0">
              <a:solidFill>
                <a:srgbClr val="AD6DD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9" name="Прямоугольник 3"/>
          <p:cNvSpPr>
            <a:spLocks noChangeArrowheads="1"/>
          </p:cNvSpPr>
          <p:nvPr/>
        </p:nvSpPr>
        <p:spPr bwMode="auto">
          <a:xfrm>
            <a:off x="323850" y="1584325"/>
            <a:ext cx="8001000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ü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Обучающиеся общеобразовательных организаций города Омска, осуществляющих деятельность по имеющим государственную аккредитацию образовательным программам основного общего образования, в том числе обучающиеся с ограниченными возможностями здоровья, дети-инвалиды и инвалиды, осваивающие образовательные программы основного общего образования.</a:t>
            </a:r>
          </a:p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ü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Лица, осваивающие образовательные программы основного общего образования в форме семейного образования, либо лица, обучающиеся по не имеющим государственной аккредитации образовательным программам основного общего образования, зачисленные для прохождения ГИА-9 экстерном</a:t>
            </a:r>
            <a:br>
              <a:rPr lang="ru-RU" altLang="ru-RU" sz="210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в образовательные организации (экстерны).</a:t>
            </a:r>
          </a:p>
        </p:txBody>
      </p:sp>
      <p:sp>
        <p:nvSpPr>
          <p:cNvPr id="9" name="Text Box 7"/>
          <p:cNvSpPr>
            <a:spLocks noChangeArrowheads="1"/>
          </p:cNvSpPr>
          <p:nvPr/>
        </p:nvSpPr>
        <p:spPr bwMode="auto">
          <a:xfrm>
            <a:off x="395288" y="368300"/>
            <a:ext cx="7561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5B247D"/>
                </a:solidFill>
              </a:rPr>
              <a:t>Департамент образования Администрации города Омска</a:t>
            </a:r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gray">
          <a:xfrm>
            <a:off x="250825" y="930275"/>
            <a:ext cx="8569325" cy="627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Участники: </a:t>
            </a:r>
            <a:endParaRPr lang="en-US" altLang="ru-RU" sz="26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8"/>
          <p:cNvSpPr>
            <a:spLocks noChangeArrowheads="1"/>
          </p:cNvSpPr>
          <p:nvPr/>
        </p:nvSpPr>
        <p:spPr bwMode="gray">
          <a:xfrm>
            <a:off x="250825" y="930275"/>
            <a:ext cx="85693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Сроки проведения 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контрольных работ в 2021 году: </a:t>
            </a:r>
            <a:endParaRPr lang="en-US" altLang="ru-RU" sz="26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4786313" y="2692400"/>
            <a:ext cx="369093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v"/>
            </a:pPr>
            <a:endParaRPr lang="ru-RU" altLang="ru-RU" sz="2100" b="1"/>
          </a:p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v"/>
            </a:pPr>
            <a:endParaRPr lang="ru-RU" altLang="ru-RU" sz="2100" b="1"/>
          </a:p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v"/>
            </a:pPr>
            <a:endParaRPr lang="en-US" altLang="ru-RU" sz="2100" b="1"/>
          </a:p>
        </p:txBody>
      </p:sp>
      <p:sp>
        <p:nvSpPr>
          <p:cNvPr id="13" name="Содержимое 2"/>
          <p:cNvSpPr>
            <a:spLocks noGrp="1"/>
          </p:cNvSpPr>
          <p:nvPr>
            <p:ph idx="4294967295"/>
          </p:nvPr>
        </p:nvSpPr>
        <p:spPr>
          <a:xfrm>
            <a:off x="611188" y="1700213"/>
            <a:ext cx="7705725" cy="4465637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endParaRPr lang="ru-RU" sz="2600" b="1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2100">
                <a:latin typeface="Times New Roman" pitchFamily="18" charset="0"/>
                <a:cs typeface="Times New Roman" pitchFamily="18" charset="0"/>
              </a:rPr>
              <a:t>18 мая (вторник) – биология, литература, информатика и информационно-коммуникационные технологии (ИКТ);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100">
                <a:latin typeface="Times New Roman" pitchFamily="18" charset="0"/>
                <a:cs typeface="Times New Roman" pitchFamily="18" charset="0"/>
              </a:rPr>
              <a:t>19 мая (среда) – физика, история;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100">
                <a:latin typeface="Times New Roman" pitchFamily="18" charset="0"/>
                <a:cs typeface="Times New Roman" pitchFamily="18" charset="0"/>
              </a:rPr>
              <a:t>20 мая (четверг) – обществознание, химия;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100">
                <a:latin typeface="Times New Roman" pitchFamily="18" charset="0"/>
                <a:cs typeface="Times New Roman" pitchFamily="18" charset="0"/>
              </a:rPr>
              <a:t>21 мая (пятница) – география, иностранные языки (английский, французский, немецкий и испанский).</a:t>
            </a:r>
          </a:p>
          <a:p>
            <a:pPr marL="0" indent="0" algn="just">
              <a:buFont typeface="Wingdings" pitchFamily="2" charset="2"/>
              <a:buChar char="Ø"/>
            </a:pPr>
            <a:endParaRPr lang="ru-RU" sz="210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2100" b="1">
                <a:latin typeface="Times New Roman" pitchFamily="18" charset="0"/>
                <a:cs typeface="Times New Roman" pitchFamily="18" charset="0"/>
              </a:rPr>
              <a:t>Прохождение контрольных работ по нескольким учебным предметам, а также резервные сроки проведения контрольных работ не предусмотрены. </a:t>
            </a:r>
          </a:p>
          <a:p>
            <a:pPr marL="0" indent="0" algn="ctr">
              <a:buFont typeface="Wingdings" pitchFamily="2" charset="2"/>
              <a:buNone/>
            </a:pPr>
            <a:endParaRPr lang="ru-RU" sz="21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7"/>
          <p:cNvSpPr>
            <a:spLocks noChangeArrowheads="1"/>
          </p:cNvSpPr>
          <p:nvPr/>
        </p:nvSpPr>
        <p:spPr bwMode="auto">
          <a:xfrm>
            <a:off x="323850" y="333375"/>
            <a:ext cx="756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5B247D"/>
                </a:solidFill>
              </a:rPr>
              <a:t>Департамент образования Администрации города Омска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gray">
          <a:xfrm>
            <a:off x="250825" y="836613"/>
            <a:ext cx="8569325" cy="1814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Срок подачи заявлений 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участие в контрольных работах 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23 апреля 2021 года </a:t>
            </a:r>
            <a:endParaRPr lang="en-US" altLang="ru-RU" sz="2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gray">
          <a:xfrm>
            <a:off x="684213" y="2493963"/>
            <a:ext cx="7775575" cy="302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altLang="ru-RU" sz="1700" b="1"/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4786313" y="2692400"/>
            <a:ext cx="369093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v"/>
            </a:pPr>
            <a:endParaRPr lang="ru-RU" altLang="ru-RU" sz="2100" b="1"/>
          </a:p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v"/>
            </a:pPr>
            <a:endParaRPr lang="ru-RU" altLang="ru-RU" sz="2100" b="1"/>
          </a:p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v"/>
            </a:pPr>
            <a:endParaRPr lang="en-US" altLang="ru-RU" sz="2100" b="1"/>
          </a:p>
        </p:txBody>
      </p:sp>
      <p:sp>
        <p:nvSpPr>
          <p:cNvPr id="3" name="Прямоугольник 2"/>
          <p:cNvSpPr/>
          <p:nvPr/>
        </p:nvSpPr>
        <p:spPr>
          <a:xfrm>
            <a:off x="755650" y="2479675"/>
            <a:ext cx="7416800" cy="31781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algn="just">
              <a:lnSpc>
                <a:spcPct val="115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Место проведения контрольных работ –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общеобразовательные организации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в которых проходят обучение участники контрольных работ.</a:t>
            </a:r>
          </a:p>
          <a:p>
            <a:pPr indent="449263" algn="just">
              <a:lnSpc>
                <a:spcPct val="115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Начало проведения контрольных работ во всех общеобразовательных организациях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10.00 по местному времени.</a:t>
            </a:r>
          </a:p>
          <a:p>
            <a:pPr indent="449263" algn="just">
              <a:lnSpc>
                <a:spcPct val="115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endParaRPr lang="ru-RU" sz="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Text Box 7"/>
          <p:cNvSpPr>
            <a:spLocks noChangeArrowheads="1"/>
          </p:cNvSpPr>
          <p:nvPr/>
        </p:nvSpPr>
        <p:spPr bwMode="auto">
          <a:xfrm>
            <a:off x="323850" y="333375"/>
            <a:ext cx="756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5B247D"/>
                </a:solidFill>
              </a:rPr>
              <a:t>Департамент образования Администрации города Омска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8"/>
          <p:cNvSpPr>
            <a:spLocks noChangeArrowheads="1"/>
          </p:cNvSpPr>
          <p:nvPr/>
        </p:nvSpPr>
        <p:spPr bwMode="gray">
          <a:xfrm>
            <a:off x="395288" y="1268413"/>
            <a:ext cx="85693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Продолжительность проведения 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контрольных работ:  </a:t>
            </a:r>
            <a:endParaRPr lang="en-US" altLang="ru-RU" sz="26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Объект 1"/>
          <p:cNvSpPr>
            <a:spLocks noGrp="1"/>
          </p:cNvSpPr>
          <p:nvPr>
            <p:ph idx="4294967295"/>
          </p:nvPr>
        </p:nvSpPr>
        <p:spPr>
          <a:xfrm>
            <a:off x="1258888" y="2435225"/>
            <a:ext cx="7427912" cy="35941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Биология – 3  часа (180 минут)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География – 2  часа 30 минут (150 минут)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История – 3  часа (180 минут)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Литература – 3  часа 55 минут (235 минут)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Обществознание – 3  часа (180 минут)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Иностранный язык – 2  часа (120 минут)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Физика – 3  часа (180 минут)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Химия – 2 часа (120 минут)</a:t>
            </a:r>
          </a:p>
          <a:p>
            <a:endParaRPr lang="ru-RU" altLang="ru-RU"/>
          </a:p>
        </p:txBody>
      </p:sp>
      <p:sp>
        <p:nvSpPr>
          <p:cNvPr id="9" name="Text Box 7"/>
          <p:cNvSpPr>
            <a:spLocks noChangeArrowheads="1"/>
          </p:cNvSpPr>
          <p:nvPr/>
        </p:nvSpPr>
        <p:spPr bwMode="auto">
          <a:xfrm>
            <a:off x="323850" y="333375"/>
            <a:ext cx="756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5B247D"/>
                </a:solidFill>
              </a:rPr>
              <a:t>Департамент образования Администрации города Омска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871663"/>
            <a:ext cx="8375650" cy="479742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подготовить аудитории (закрыть стенды, плакаты и иные материалы со справочно-познавательной информацией);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организовать отдельное рабочее место для каждого обучающегося (стол, стул);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организовать присутствие в аудитории не менее двух организаторов;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запрещается иметь при себе средства связи, электронно-вычислительную технику, фото-, аудио- </a:t>
            </a:r>
            <a:br>
              <a:rPr lang="ru-RU" altLang="ru-RU" sz="210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и видеоаппаратуру, справочные материалы, письменные заметки и иные средства хранения и передачи информации;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организовать присутствие независимых общественных наблюдателей.</a:t>
            </a: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gray">
          <a:xfrm>
            <a:off x="179388" y="836613"/>
            <a:ext cx="8299450" cy="1101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</a:rPr>
              <a:t>Обеспечение объективности: </a:t>
            </a:r>
            <a:endParaRPr lang="en-US" altLang="ru-RU" sz="2600" b="1">
              <a:solidFill>
                <a:srgbClr val="000099"/>
              </a:solidFill>
            </a:endParaRPr>
          </a:p>
        </p:txBody>
      </p:sp>
      <p:sp>
        <p:nvSpPr>
          <p:cNvPr id="9" name="Text Box 7"/>
          <p:cNvSpPr>
            <a:spLocks noChangeArrowheads="1"/>
          </p:cNvSpPr>
          <p:nvPr/>
        </p:nvSpPr>
        <p:spPr bwMode="auto">
          <a:xfrm>
            <a:off x="323850" y="333375"/>
            <a:ext cx="756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5B247D"/>
                </a:solidFill>
              </a:rPr>
              <a:t>Департамент образования Администрации города Омска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Объект 1"/>
          <p:cNvSpPr>
            <a:spLocks noGrp="1"/>
          </p:cNvSpPr>
          <p:nvPr>
            <p:ph idx="4294967295"/>
          </p:nvPr>
        </p:nvSpPr>
        <p:spPr>
          <a:xfrm>
            <a:off x="468313" y="1339850"/>
            <a:ext cx="8053387" cy="518477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Проверка и оценивание контрольных работ</a:t>
            </a:r>
            <a:endParaRPr lang="ru-RU" altLang="ru-RU" sz="1700">
              <a:latin typeface="Calibri" pitchFamily="34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altLang="ru-RU" sz="21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2100">
                <a:latin typeface="Times New Roman" pitchFamily="18" charset="0"/>
                <a:cs typeface="Times New Roman" pitchFamily="18" charset="0"/>
              </a:rPr>
              <a:t>Осуществляется едиными предметными комиссиями на уровне муниципального образования городской округ город Омск.</a:t>
            </a:r>
          </a:p>
          <a:p>
            <a:pPr marL="0" indent="0" algn="ctr">
              <a:buFont typeface="Wingdings" pitchFamily="2" charset="2"/>
              <a:buNone/>
            </a:pPr>
            <a:endParaRPr lang="ru-RU" altLang="ru-RU" sz="210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2100">
                <a:latin typeface="Times New Roman" pitchFamily="18" charset="0"/>
              </a:rPr>
              <a:t>Составы предметных комиссий по всем учебным предметам формируются не позднее чем </a:t>
            </a:r>
            <a:r>
              <a:rPr lang="ru-RU" altLang="ru-RU" sz="2100" b="1" u="sng">
                <a:latin typeface="Times New Roman" pitchFamily="18" charset="0"/>
              </a:rPr>
              <a:t>за неделю до начала проведения</a:t>
            </a:r>
            <a:r>
              <a:rPr lang="ru-RU" altLang="ru-RU" sz="2100">
                <a:latin typeface="Times New Roman" pitchFamily="18" charset="0"/>
              </a:rPr>
              <a:t> контрольных работ</a:t>
            </a:r>
            <a:endParaRPr lang="ru-RU" altLang="ru-RU" sz="2600" b="1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endParaRPr lang="ru-RU" altLang="ru-RU" sz="2600" b="1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altLang="ru-RU" sz="2600" b="1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/>
            <a:endParaRPr lang="ru-RU" altLang="ru-RU"/>
          </a:p>
        </p:txBody>
      </p:sp>
      <p:sp>
        <p:nvSpPr>
          <p:cNvPr id="9" name="Text Box 7"/>
          <p:cNvSpPr>
            <a:spLocks noChangeArrowheads="1"/>
          </p:cNvSpPr>
          <p:nvPr/>
        </p:nvSpPr>
        <p:spPr bwMode="auto">
          <a:xfrm>
            <a:off x="323850" y="333375"/>
            <a:ext cx="756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5B247D"/>
                </a:solidFill>
              </a:rPr>
              <a:t>Департамент образования Администрации города Омска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chool_light">
  <a:themeElements>
    <a:clrScheme name="School_light 2">
      <a:dk1>
        <a:srgbClr val="000000"/>
      </a:dk1>
      <a:lt1>
        <a:srgbClr val="DCFCDE"/>
      </a:lt1>
      <a:dk2>
        <a:srgbClr val="000000"/>
      </a:dk2>
      <a:lt2>
        <a:srgbClr val="FFFFFF"/>
      </a:lt2>
      <a:accent1>
        <a:srgbClr val="AD6DD5"/>
      </a:accent1>
      <a:accent2>
        <a:srgbClr val="4AD828"/>
      </a:accent2>
      <a:accent3>
        <a:srgbClr val="EBFDEC"/>
      </a:accent3>
      <a:accent4>
        <a:srgbClr val="000000"/>
      </a:accent4>
      <a:accent5>
        <a:srgbClr val="D3BAE7"/>
      </a:accent5>
      <a:accent6>
        <a:srgbClr val="42C423"/>
      </a:accent6>
      <a:hlink>
        <a:srgbClr val="F8A858"/>
      </a:hlink>
      <a:folHlink>
        <a:srgbClr val="5FB5EF"/>
      </a:folHlink>
    </a:clrScheme>
    <a:fontScheme name="2_School_ligh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hool_light 1">
        <a:dk1>
          <a:srgbClr val="000000"/>
        </a:dk1>
        <a:lt1>
          <a:srgbClr val="FFFFD9"/>
        </a:lt1>
        <a:dk2>
          <a:srgbClr val="000000"/>
        </a:dk2>
        <a:lt2>
          <a:srgbClr val="FFFFFF"/>
        </a:lt2>
        <a:accent1>
          <a:srgbClr val="6CD69C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BAE8CB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_light 2">
        <a:dk1>
          <a:srgbClr val="000000"/>
        </a:dk1>
        <a:lt1>
          <a:srgbClr val="DCFCDE"/>
        </a:lt1>
        <a:dk2>
          <a:srgbClr val="000000"/>
        </a:dk2>
        <a:lt2>
          <a:srgbClr val="FFFFFF"/>
        </a:lt2>
        <a:accent1>
          <a:srgbClr val="AD6DD5"/>
        </a:accent1>
        <a:accent2>
          <a:srgbClr val="4AD828"/>
        </a:accent2>
        <a:accent3>
          <a:srgbClr val="EBFDEC"/>
        </a:accent3>
        <a:accent4>
          <a:srgbClr val="000000"/>
        </a:accent4>
        <a:accent5>
          <a:srgbClr val="D3BAE7"/>
        </a:accent5>
        <a:accent6>
          <a:srgbClr val="42C423"/>
        </a:accent6>
        <a:hlink>
          <a:srgbClr val="F8A858"/>
        </a:hlink>
        <a:folHlink>
          <a:srgbClr val="5FB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_light 3">
        <a:dk1>
          <a:srgbClr val="000000"/>
        </a:dk1>
        <a:lt1>
          <a:srgbClr val="FCDCE7"/>
        </a:lt1>
        <a:dk2>
          <a:srgbClr val="000000"/>
        </a:dk2>
        <a:lt2>
          <a:srgbClr val="FFFFFF"/>
        </a:lt2>
        <a:accent1>
          <a:srgbClr val="65DADD"/>
        </a:accent1>
        <a:accent2>
          <a:srgbClr val="EB9F15"/>
        </a:accent2>
        <a:accent3>
          <a:srgbClr val="FDEBF1"/>
        </a:accent3>
        <a:accent4>
          <a:srgbClr val="000000"/>
        </a:accent4>
        <a:accent5>
          <a:srgbClr val="B8EAEB"/>
        </a:accent5>
        <a:accent6>
          <a:srgbClr val="D59012"/>
        </a:accent6>
        <a:hlink>
          <a:srgbClr val="B4D977"/>
        </a:hlink>
        <a:folHlink>
          <a:srgbClr val="F973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School_light</Template>
  <TotalTime>2979</TotalTime>
  <Words>544</Words>
  <Application>Microsoft Office PowerPoint</Application>
  <PresentationFormat>Экран (4:3)</PresentationFormat>
  <Paragraphs>98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Wingdings</vt:lpstr>
      <vt:lpstr>Calibri</vt:lpstr>
      <vt:lpstr>Сеть</vt:lpstr>
      <vt:lpstr>2_School_light</vt:lpstr>
      <vt:lpstr>Департамент образования Администрации города Омска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содержание подготовки педагогических работников РМЭ к экспериментальной апробации курса «Основы религиозных культур и светской этики»</dc:title>
  <dc:creator>Admin</dc:creator>
  <cp:lastModifiedBy>Максим Пфафенрод</cp:lastModifiedBy>
  <cp:revision>242</cp:revision>
  <cp:lastPrinted>2012-12-19T04:02:53Z</cp:lastPrinted>
  <dcterms:created xsi:type="dcterms:W3CDTF">2010-12-12T17:19:26Z</dcterms:created>
  <dcterms:modified xsi:type="dcterms:W3CDTF">2021-04-24T04:42:51Z</dcterms:modified>
</cp:coreProperties>
</file>